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-828" y="0"/>
            <a:ext cx="914559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025774" y="498805"/>
            <a:ext cx="3092450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F6680"/>
                </a:solidFill>
                <a:latin typeface="Georgia"/>
                <a:cs typeface="Georgia"/>
              </a:defRPr>
            </a:lvl1pPr>
          </a:lstStyle>
          <a:p>
            <a:pPr marL="50800">
              <a:lnSpc>
                <a:spcPts val="1245"/>
              </a:lnSpc>
            </a:pPr>
            <a:fld id="{81D60167-4931-47E6-BA6A-407CBD079E47}" type="slidenum">
              <a:rPr dirty="0" spc="-85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F6680"/>
                </a:solidFill>
                <a:latin typeface="Georgia"/>
                <a:cs typeface="Georgia"/>
              </a:defRPr>
            </a:lvl1pPr>
          </a:lstStyle>
          <a:p>
            <a:pPr marL="50800">
              <a:lnSpc>
                <a:spcPts val="1245"/>
              </a:lnSpc>
            </a:pPr>
            <a:fld id="{81D60167-4931-47E6-BA6A-407CBD079E47}" type="slidenum">
              <a:rPr dirty="0" spc="-85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F6680"/>
                </a:solidFill>
                <a:latin typeface="Georgia"/>
                <a:cs typeface="Georgia"/>
              </a:defRPr>
            </a:lvl1pPr>
          </a:lstStyle>
          <a:p>
            <a:pPr marL="50800">
              <a:lnSpc>
                <a:spcPts val="1245"/>
              </a:lnSpc>
            </a:pPr>
            <a:fld id="{81D60167-4931-47E6-BA6A-407CBD079E47}" type="slidenum">
              <a:rPr dirty="0" spc="-85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-828" y="0"/>
            <a:ext cx="914559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F6680"/>
                </a:solidFill>
                <a:latin typeface="Georgia"/>
                <a:cs typeface="Georgia"/>
              </a:defRPr>
            </a:lvl1pPr>
          </a:lstStyle>
          <a:p>
            <a:pPr marL="50800">
              <a:lnSpc>
                <a:spcPts val="1245"/>
              </a:lnSpc>
            </a:pPr>
            <a:fld id="{81D60167-4931-47E6-BA6A-407CBD079E47}" type="slidenum">
              <a:rPr dirty="0" spc="-85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F6680"/>
                </a:solidFill>
                <a:latin typeface="Georgia"/>
                <a:cs typeface="Georgia"/>
              </a:defRPr>
            </a:lvl1pPr>
          </a:lstStyle>
          <a:p>
            <a:pPr marL="50800">
              <a:lnSpc>
                <a:spcPts val="1245"/>
              </a:lnSpc>
            </a:pPr>
            <a:fld id="{81D60167-4931-47E6-BA6A-407CBD079E47}" type="slidenum">
              <a:rPr dirty="0" spc="-85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41575" y="417322"/>
            <a:ext cx="4204970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7288" y="1604898"/>
            <a:ext cx="8079740" cy="46602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507221" y="6555667"/>
            <a:ext cx="206375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5F6680"/>
                </a:solidFill>
                <a:latin typeface="Georgia"/>
                <a:cs typeface="Georgia"/>
              </a:defRPr>
            </a:lvl1pPr>
          </a:lstStyle>
          <a:p>
            <a:pPr marL="50800">
              <a:lnSpc>
                <a:spcPts val="1245"/>
              </a:lnSpc>
            </a:pPr>
            <a:fld id="{81D60167-4931-47E6-BA6A-407CBD079E47}" type="slidenum">
              <a:rPr dirty="0" spc="-85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3" Type="http://schemas.openxmlformats.org/officeDocument/2006/relationships/image" Target="../media/image21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3" Type="http://schemas.openxmlformats.org/officeDocument/2006/relationships/image" Target="../media/image23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5.png"/><Relationship Id="rId14" Type="http://schemas.openxmlformats.org/officeDocument/2006/relationships/image" Target="../media/image36.png"/><Relationship Id="rId15" Type="http://schemas.openxmlformats.org/officeDocument/2006/relationships/image" Target="../media/image37.png"/><Relationship Id="rId16" Type="http://schemas.openxmlformats.org/officeDocument/2006/relationships/image" Target="../media/image38.png"/><Relationship Id="rId17" Type="http://schemas.openxmlformats.org/officeDocument/2006/relationships/image" Target="../media/image39.png"/><Relationship Id="rId18" Type="http://schemas.openxmlformats.org/officeDocument/2006/relationships/image" Target="../media/image40.png"/><Relationship Id="rId19" Type="http://schemas.openxmlformats.org/officeDocument/2006/relationships/image" Target="../media/image41.png"/><Relationship Id="rId20" Type="http://schemas.openxmlformats.org/officeDocument/2006/relationships/image" Target="../media/image42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5135880"/>
          </a:xfrm>
          <a:custGeom>
            <a:avLst/>
            <a:gdLst/>
            <a:ahLst/>
            <a:cxnLst/>
            <a:rect l="l" t="t" r="r" b="b"/>
            <a:pathLst>
              <a:path w="9144000" h="5135880">
                <a:moveTo>
                  <a:pt x="0" y="5135880"/>
                </a:moveTo>
                <a:lnTo>
                  <a:pt x="9144000" y="5135880"/>
                </a:lnTo>
                <a:lnTo>
                  <a:pt x="9144000" y="0"/>
                </a:lnTo>
                <a:lnTo>
                  <a:pt x="0" y="0"/>
                </a:lnTo>
                <a:lnTo>
                  <a:pt x="0" y="51358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5105400"/>
            <a:ext cx="9144000" cy="112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15112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4571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74291" y="4197096"/>
            <a:ext cx="5821680" cy="5806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81736" y="5314950"/>
            <a:ext cx="2119630" cy="932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4930">
              <a:lnSpc>
                <a:spcPts val="2365"/>
              </a:lnSpc>
              <a:spcBef>
                <a:spcPts val="100"/>
              </a:spcBef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Submitted</a:t>
            </a:r>
            <a:r>
              <a:rPr dirty="0" sz="20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75">
                <a:solidFill>
                  <a:srgbClr val="FFFFFF"/>
                </a:solidFill>
                <a:latin typeface="Arial"/>
                <a:cs typeface="Arial"/>
              </a:rPr>
              <a:t>To:</a:t>
            </a:r>
            <a:endParaRPr sz="2000">
              <a:latin typeface="Arial"/>
              <a:cs typeface="Arial"/>
            </a:endParaRPr>
          </a:p>
          <a:p>
            <a:pPr marL="220979" marR="5080" indent="-208915">
              <a:lnSpc>
                <a:spcPts val="2410"/>
              </a:lnSpc>
              <a:spcBef>
                <a:spcPts val="40"/>
              </a:spcBef>
            </a:pPr>
            <a:r>
              <a:rPr dirty="0" sz="2000" spc="-85" b="1">
                <a:solidFill>
                  <a:srgbClr val="FFFFFF"/>
                </a:solidFill>
                <a:latin typeface="Trebuchet MS"/>
                <a:cs typeface="Trebuchet MS"/>
              </a:rPr>
              <a:t>Mr.Ranjeet</a:t>
            </a:r>
            <a:r>
              <a:rPr dirty="0" sz="2000" spc="-2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0" b="1">
                <a:solidFill>
                  <a:srgbClr val="FFFFFF"/>
                </a:solidFill>
                <a:latin typeface="Trebuchet MS"/>
                <a:cs typeface="Trebuchet MS"/>
              </a:rPr>
              <a:t>Pandey  </a:t>
            </a:r>
            <a:r>
              <a:rPr dirty="0" sz="2000" spc="-25" b="1">
                <a:solidFill>
                  <a:srgbClr val="FFFFFF"/>
                </a:solidFill>
                <a:latin typeface="Trebuchet MS"/>
                <a:cs typeface="Trebuchet MS"/>
              </a:rPr>
              <a:t>Ms.SeemaYadav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34606" y="5314950"/>
            <a:ext cx="1801495" cy="9328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just" marL="12700" marR="5080" indent="135890">
              <a:lnSpc>
                <a:spcPct val="98700"/>
              </a:lnSpc>
              <a:spcBef>
                <a:spcPts val="135"/>
              </a:spcBef>
            </a:pP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Submitted By:  </a:t>
            </a:r>
            <a:r>
              <a:rPr dirty="0" sz="2000" spc="-100" b="1">
                <a:solidFill>
                  <a:srgbClr val="FFFFFF"/>
                </a:solidFill>
                <a:latin typeface="Trebuchet MS"/>
                <a:cs typeface="Trebuchet MS"/>
              </a:rPr>
              <a:t>Jaswinder</a:t>
            </a:r>
            <a:r>
              <a:rPr dirty="0" sz="2000" spc="-3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Trebuchet MS"/>
                <a:cs typeface="Trebuchet MS"/>
              </a:rPr>
              <a:t>Singh  </a:t>
            </a:r>
            <a:r>
              <a:rPr dirty="0" sz="2000" b="1">
                <a:solidFill>
                  <a:srgbClr val="FFFFFF"/>
                </a:solidFill>
                <a:latin typeface="Times New Roman"/>
                <a:cs typeface="Times New Roman"/>
              </a:rPr>
              <a:t>12EJCCS049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42872" y="0"/>
            <a:ext cx="5622035" cy="40721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593073" y="6555667"/>
            <a:ext cx="108585" cy="17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5"/>
              </a:lnSpc>
            </a:pPr>
            <a:fld id="{81D60167-4931-47E6-BA6A-407CBD079E47}" type="slidenum">
              <a:rPr dirty="0" sz="1200" spc="-30">
                <a:solidFill>
                  <a:srgbClr val="5F6680"/>
                </a:solidFill>
                <a:latin typeface="Georgia"/>
                <a:cs typeface="Georgia"/>
              </a:rPr>
              <a:t>6</a:t>
            </a:fld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828" y="0"/>
            <a:ext cx="914559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1629155"/>
            <a:ext cx="9144000" cy="38618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593073" y="6555667"/>
            <a:ext cx="108585" cy="17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5"/>
              </a:lnSpc>
            </a:pPr>
            <a:fld id="{81D60167-4931-47E6-BA6A-407CBD079E47}" type="slidenum">
              <a:rPr dirty="0" sz="1200" spc="-30">
                <a:solidFill>
                  <a:srgbClr val="5F6680"/>
                </a:solidFill>
                <a:latin typeface="Georgia"/>
                <a:cs typeface="Georgia"/>
              </a:rPr>
              <a:t>6</a:t>
            </a:fld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828" y="0"/>
            <a:ext cx="914559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1435607"/>
            <a:ext cx="9144000" cy="415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593073" y="6555667"/>
            <a:ext cx="108585" cy="17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5"/>
              </a:lnSpc>
            </a:pPr>
            <a:fld id="{81D60167-4931-47E6-BA6A-407CBD079E47}" type="slidenum">
              <a:rPr dirty="0" sz="1200" spc="-30">
                <a:solidFill>
                  <a:srgbClr val="5F6680"/>
                </a:solidFill>
                <a:latin typeface="Georgia"/>
                <a:cs typeface="Georgia"/>
              </a:rPr>
              <a:t>6</a:t>
            </a:fld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828" y="0"/>
            <a:ext cx="914559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1435607"/>
            <a:ext cx="9144000" cy="415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593073" y="6555667"/>
            <a:ext cx="108585" cy="17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5"/>
              </a:lnSpc>
            </a:pPr>
            <a:fld id="{81D60167-4931-47E6-BA6A-407CBD079E47}" type="slidenum">
              <a:rPr dirty="0" sz="1200" spc="-30">
                <a:solidFill>
                  <a:srgbClr val="5F6680"/>
                </a:solidFill>
                <a:latin typeface="Georgia"/>
                <a:cs typeface="Georgia"/>
              </a:rPr>
              <a:t>6</a:t>
            </a:fld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2DE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27075" y="301752"/>
            <a:ext cx="8688324" cy="6353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5561" y="329945"/>
            <a:ext cx="8531352" cy="61965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5561" y="329945"/>
            <a:ext cx="8531860" cy="6196965"/>
          </a:xfrm>
          <a:custGeom>
            <a:avLst/>
            <a:gdLst/>
            <a:ahLst/>
            <a:cxnLst/>
            <a:rect l="l" t="t" r="r" b="b"/>
            <a:pathLst>
              <a:path w="8531860" h="6196965">
                <a:moveTo>
                  <a:pt x="0" y="128904"/>
                </a:moveTo>
                <a:lnTo>
                  <a:pt x="10133" y="78759"/>
                </a:lnTo>
                <a:lnTo>
                  <a:pt x="37769" y="37782"/>
                </a:lnTo>
                <a:lnTo>
                  <a:pt x="78759" y="10140"/>
                </a:lnTo>
                <a:lnTo>
                  <a:pt x="128955" y="0"/>
                </a:lnTo>
                <a:lnTo>
                  <a:pt x="8402447" y="0"/>
                </a:lnTo>
                <a:lnTo>
                  <a:pt x="8452592" y="10140"/>
                </a:lnTo>
                <a:lnTo>
                  <a:pt x="8493569" y="37782"/>
                </a:lnTo>
                <a:lnTo>
                  <a:pt x="8521211" y="78759"/>
                </a:lnTo>
                <a:lnTo>
                  <a:pt x="8531352" y="128904"/>
                </a:lnTo>
                <a:lnTo>
                  <a:pt x="8531352" y="6067628"/>
                </a:lnTo>
                <a:lnTo>
                  <a:pt x="8521211" y="6117824"/>
                </a:lnTo>
                <a:lnTo>
                  <a:pt x="8493569" y="6158814"/>
                </a:lnTo>
                <a:lnTo>
                  <a:pt x="8452592" y="6186450"/>
                </a:lnTo>
                <a:lnTo>
                  <a:pt x="8402447" y="6196583"/>
                </a:lnTo>
                <a:lnTo>
                  <a:pt x="128955" y="6196583"/>
                </a:lnTo>
                <a:lnTo>
                  <a:pt x="78759" y="6186450"/>
                </a:lnTo>
                <a:lnTo>
                  <a:pt x="37769" y="6158814"/>
                </a:lnTo>
                <a:lnTo>
                  <a:pt x="10133" y="6117824"/>
                </a:lnTo>
                <a:lnTo>
                  <a:pt x="0" y="6067628"/>
                </a:lnTo>
                <a:lnTo>
                  <a:pt x="0" y="128904"/>
                </a:lnTo>
                <a:close/>
              </a:path>
            </a:pathLst>
          </a:custGeom>
          <a:ln w="3175">
            <a:solidFill>
              <a:srgbClr val="A3A2A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19100" y="434340"/>
            <a:ext cx="8305800" cy="5486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110739" y="390143"/>
            <a:ext cx="1918715" cy="10302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410711" y="390143"/>
            <a:ext cx="1495043" cy="10302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440935" y="390143"/>
            <a:ext cx="2535936" cy="10302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407157" y="533146"/>
            <a:ext cx="427228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latin typeface="Verdana"/>
                <a:cs typeface="Verdana"/>
              </a:rPr>
              <a:t>How </a:t>
            </a:r>
            <a:r>
              <a:rPr dirty="0" sz="3600">
                <a:latin typeface="Verdana"/>
                <a:cs typeface="Verdana"/>
              </a:rPr>
              <a:t>IoT</a:t>
            </a:r>
            <a:r>
              <a:rPr dirty="0" sz="3600" spc="-100">
                <a:latin typeface="Verdana"/>
                <a:cs typeface="Verdana"/>
              </a:rPr>
              <a:t> </a:t>
            </a:r>
            <a:r>
              <a:rPr dirty="0" sz="3600" spc="-5">
                <a:latin typeface="Verdana"/>
                <a:cs typeface="Verdana"/>
              </a:rPr>
              <a:t>Works?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39733" y="6267399"/>
            <a:ext cx="18732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solidFill>
                  <a:srgbClr val="A7A299"/>
                </a:solidFill>
                <a:latin typeface="Verdana"/>
                <a:cs typeface="Verdana"/>
              </a:rPr>
              <a:t>13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313170" y="3048761"/>
            <a:ext cx="1676400" cy="2590800"/>
          </a:xfrm>
          <a:custGeom>
            <a:avLst/>
            <a:gdLst/>
            <a:ahLst/>
            <a:cxnLst/>
            <a:rect l="l" t="t" r="r" b="b"/>
            <a:pathLst>
              <a:path w="1676400" h="2590800">
                <a:moveTo>
                  <a:pt x="0" y="230377"/>
                </a:moveTo>
                <a:lnTo>
                  <a:pt x="4679" y="183943"/>
                </a:lnTo>
                <a:lnTo>
                  <a:pt x="18101" y="140696"/>
                </a:lnTo>
                <a:lnTo>
                  <a:pt x="39339" y="101562"/>
                </a:lnTo>
                <a:lnTo>
                  <a:pt x="67468" y="67468"/>
                </a:lnTo>
                <a:lnTo>
                  <a:pt x="101562" y="39339"/>
                </a:lnTo>
                <a:lnTo>
                  <a:pt x="140696" y="18101"/>
                </a:lnTo>
                <a:lnTo>
                  <a:pt x="183943" y="4679"/>
                </a:lnTo>
                <a:lnTo>
                  <a:pt x="230377" y="0"/>
                </a:lnTo>
                <a:lnTo>
                  <a:pt x="1446022" y="0"/>
                </a:lnTo>
                <a:lnTo>
                  <a:pt x="1492456" y="4679"/>
                </a:lnTo>
                <a:lnTo>
                  <a:pt x="1535703" y="18101"/>
                </a:lnTo>
                <a:lnTo>
                  <a:pt x="1574837" y="39339"/>
                </a:lnTo>
                <a:lnTo>
                  <a:pt x="1608931" y="67468"/>
                </a:lnTo>
                <a:lnTo>
                  <a:pt x="1637060" y="101562"/>
                </a:lnTo>
                <a:lnTo>
                  <a:pt x="1658298" y="140696"/>
                </a:lnTo>
                <a:lnTo>
                  <a:pt x="1671720" y="183943"/>
                </a:lnTo>
                <a:lnTo>
                  <a:pt x="1676400" y="230377"/>
                </a:lnTo>
                <a:lnTo>
                  <a:pt x="1676400" y="2360422"/>
                </a:lnTo>
                <a:lnTo>
                  <a:pt x="1671720" y="2406856"/>
                </a:lnTo>
                <a:lnTo>
                  <a:pt x="1658298" y="2450103"/>
                </a:lnTo>
                <a:lnTo>
                  <a:pt x="1637060" y="2489237"/>
                </a:lnTo>
                <a:lnTo>
                  <a:pt x="1608931" y="2523331"/>
                </a:lnTo>
                <a:lnTo>
                  <a:pt x="1574837" y="2551460"/>
                </a:lnTo>
                <a:lnTo>
                  <a:pt x="1535703" y="2572698"/>
                </a:lnTo>
                <a:lnTo>
                  <a:pt x="1492456" y="2586120"/>
                </a:lnTo>
                <a:lnTo>
                  <a:pt x="1446022" y="2590800"/>
                </a:lnTo>
                <a:lnTo>
                  <a:pt x="230377" y="2590800"/>
                </a:lnTo>
                <a:lnTo>
                  <a:pt x="183943" y="2586120"/>
                </a:lnTo>
                <a:lnTo>
                  <a:pt x="140696" y="2572698"/>
                </a:lnTo>
                <a:lnTo>
                  <a:pt x="101562" y="2551460"/>
                </a:lnTo>
                <a:lnTo>
                  <a:pt x="67468" y="2523331"/>
                </a:lnTo>
                <a:lnTo>
                  <a:pt x="39339" y="2489237"/>
                </a:lnTo>
                <a:lnTo>
                  <a:pt x="18101" y="2450103"/>
                </a:lnTo>
                <a:lnTo>
                  <a:pt x="4679" y="2406856"/>
                </a:lnTo>
                <a:lnTo>
                  <a:pt x="0" y="2360422"/>
                </a:lnTo>
                <a:lnTo>
                  <a:pt x="0" y="230377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560570" y="3048761"/>
            <a:ext cx="1664335" cy="2590800"/>
          </a:xfrm>
          <a:custGeom>
            <a:avLst/>
            <a:gdLst/>
            <a:ahLst/>
            <a:cxnLst/>
            <a:rect l="l" t="t" r="r" b="b"/>
            <a:pathLst>
              <a:path w="1664335" h="2590800">
                <a:moveTo>
                  <a:pt x="0" y="228726"/>
                </a:moveTo>
                <a:lnTo>
                  <a:pt x="4645" y="182618"/>
                </a:lnTo>
                <a:lnTo>
                  <a:pt x="17968" y="139678"/>
                </a:lnTo>
                <a:lnTo>
                  <a:pt x="39051" y="100824"/>
                </a:lnTo>
                <a:lnTo>
                  <a:pt x="66976" y="66976"/>
                </a:lnTo>
                <a:lnTo>
                  <a:pt x="100824" y="39051"/>
                </a:lnTo>
                <a:lnTo>
                  <a:pt x="139678" y="17968"/>
                </a:lnTo>
                <a:lnTo>
                  <a:pt x="182618" y="4645"/>
                </a:lnTo>
                <a:lnTo>
                  <a:pt x="228726" y="0"/>
                </a:lnTo>
                <a:lnTo>
                  <a:pt x="1435480" y="0"/>
                </a:lnTo>
                <a:lnTo>
                  <a:pt x="1481589" y="4645"/>
                </a:lnTo>
                <a:lnTo>
                  <a:pt x="1524529" y="17968"/>
                </a:lnTo>
                <a:lnTo>
                  <a:pt x="1563383" y="39051"/>
                </a:lnTo>
                <a:lnTo>
                  <a:pt x="1597231" y="66976"/>
                </a:lnTo>
                <a:lnTo>
                  <a:pt x="1625156" y="100824"/>
                </a:lnTo>
                <a:lnTo>
                  <a:pt x="1646239" y="139678"/>
                </a:lnTo>
                <a:lnTo>
                  <a:pt x="1659562" y="182618"/>
                </a:lnTo>
                <a:lnTo>
                  <a:pt x="1664207" y="228726"/>
                </a:lnTo>
                <a:lnTo>
                  <a:pt x="1664207" y="2362073"/>
                </a:lnTo>
                <a:lnTo>
                  <a:pt x="1659562" y="2408181"/>
                </a:lnTo>
                <a:lnTo>
                  <a:pt x="1646239" y="2451121"/>
                </a:lnTo>
                <a:lnTo>
                  <a:pt x="1625156" y="2489975"/>
                </a:lnTo>
                <a:lnTo>
                  <a:pt x="1597231" y="2523823"/>
                </a:lnTo>
                <a:lnTo>
                  <a:pt x="1563383" y="2551748"/>
                </a:lnTo>
                <a:lnTo>
                  <a:pt x="1524529" y="2572831"/>
                </a:lnTo>
                <a:lnTo>
                  <a:pt x="1481589" y="2586154"/>
                </a:lnTo>
                <a:lnTo>
                  <a:pt x="1435480" y="2590800"/>
                </a:lnTo>
                <a:lnTo>
                  <a:pt x="228726" y="2590800"/>
                </a:lnTo>
                <a:lnTo>
                  <a:pt x="182618" y="2586154"/>
                </a:lnTo>
                <a:lnTo>
                  <a:pt x="139678" y="2572831"/>
                </a:lnTo>
                <a:lnTo>
                  <a:pt x="100824" y="2551748"/>
                </a:lnTo>
                <a:lnTo>
                  <a:pt x="66976" y="2523823"/>
                </a:lnTo>
                <a:lnTo>
                  <a:pt x="39051" y="2489975"/>
                </a:lnTo>
                <a:lnTo>
                  <a:pt x="17968" y="2451121"/>
                </a:lnTo>
                <a:lnTo>
                  <a:pt x="4645" y="2408181"/>
                </a:lnTo>
                <a:lnTo>
                  <a:pt x="0" y="2362073"/>
                </a:lnTo>
                <a:lnTo>
                  <a:pt x="0" y="228726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820161" y="3048761"/>
            <a:ext cx="1615440" cy="2590800"/>
          </a:xfrm>
          <a:custGeom>
            <a:avLst/>
            <a:gdLst/>
            <a:ahLst/>
            <a:cxnLst/>
            <a:rect l="l" t="t" r="r" b="b"/>
            <a:pathLst>
              <a:path w="1615439" h="2590800">
                <a:moveTo>
                  <a:pt x="0" y="221996"/>
                </a:moveTo>
                <a:lnTo>
                  <a:pt x="4512" y="177270"/>
                </a:lnTo>
                <a:lnTo>
                  <a:pt x="17452" y="135606"/>
                </a:lnTo>
                <a:lnTo>
                  <a:pt x="37926" y="97897"/>
                </a:lnTo>
                <a:lnTo>
                  <a:pt x="65039" y="65039"/>
                </a:lnTo>
                <a:lnTo>
                  <a:pt x="97897" y="37926"/>
                </a:lnTo>
                <a:lnTo>
                  <a:pt x="135606" y="17452"/>
                </a:lnTo>
                <a:lnTo>
                  <a:pt x="177270" y="4512"/>
                </a:lnTo>
                <a:lnTo>
                  <a:pt x="221995" y="0"/>
                </a:lnTo>
                <a:lnTo>
                  <a:pt x="1393443" y="0"/>
                </a:lnTo>
                <a:lnTo>
                  <a:pt x="1438169" y="4512"/>
                </a:lnTo>
                <a:lnTo>
                  <a:pt x="1479833" y="17452"/>
                </a:lnTo>
                <a:lnTo>
                  <a:pt x="1517542" y="37926"/>
                </a:lnTo>
                <a:lnTo>
                  <a:pt x="1550400" y="65039"/>
                </a:lnTo>
                <a:lnTo>
                  <a:pt x="1577513" y="97897"/>
                </a:lnTo>
                <a:lnTo>
                  <a:pt x="1597987" y="135606"/>
                </a:lnTo>
                <a:lnTo>
                  <a:pt x="1610927" y="177270"/>
                </a:lnTo>
                <a:lnTo>
                  <a:pt x="1615439" y="221996"/>
                </a:lnTo>
                <a:lnTo>
                  <a:pt x="1615439" y="2368804"/>
                </a:lnTo>
                <a:lnTo>
                  <a:pt x="1610927" y="2413529"/>
                </a:lnTo>
                <a:lnTo>
                  <a:pt x="1597987" y="2455193"/>
                </a:lnTo>
                <a:lnTo>
                  <a:pt x="1577513" y="2492902"/>
                </a:lnTo>
                <a:lnTo>
                  <a:pt x="1550400" y="2525760"/>
                </a:lnTo>
                <a:lnTo>
                  <a:pt x="1517542" y="2552873"/>
                </a:lnTo>
                <a:lnTo>
                  <a:pt x="1479833" y="2573347"/>
                </a:lnTo>
                <a:lnTo>
                  <a:pt x="1438169" y="2586287"/>
                </a:lnTo>
                <a:lnTo>
                  <a:pt x="1393443" y="2590800"/>
                </a:lnTo>
                <a:lnTo>
                  <a:pt x="221995" y="2590800"/>
                </a:lnTo>
                <a:lnTo>
                  <a:pt x="177270" y="2586287"/>
                </a:lnTo>
                <a:lnTo>
                  <a:pt x="135606" y="2573347"/>
                </a:lnTo>
                <a:lnTo>
                  <a:pt x="97897" y="2552873"/>
                </a:lnTo>
                <a:lnTo>
                  <a:pt x="65039" y="2525760"/>
                </a:lnTo>
                <a:lnTo>
                  <a:pt x="37926" y="2492902"/>
                </a:lnTo>
                <a:lnTo>
                  <a:pt x="17452" y="2455193"/>
                </a:lnTo>
                <a:lnTo>
                  <a:pt x="4512" y="2413529"/>
                </a:lnTo>
                <a:lnTo>
                  <a:pt x="0" y="2368804"/>
                </a:lnTo>
                <a:lnTo>
                  <a:pt x="0" y="221996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55369" y="3048761"/>
            <a:ext cx="1676400" cy="2590800"/>
          </a:xfrm>
          <a:custGeom>
            <a:avLst/>
            <a:gdLst/>
            <a:ahLst/>
            <a:cxnLst/>
            <a:rect l="l" t="t" r="r" b="b"/>
            <a:pathLst>
              <a:path w="1676400" h="2590800">
                <a:moveTo>
                  <a:pt x="0" y="230377"/>
                </a:moveTo>
                <a:lnTo>
                  <a:pt x="4681" y="183943"/>
                </a:lnTo>
                <a:lnTo>
                  <a:pt x="18106" y="140696"/>
                </a:lnTo>
                <a:lnTo>
                  <a:pt x="39349" y="101562"/>
                </a:lnTo>
                <a:lnTo>
                  <a:pt x="67483" y="67468"/>
                </a:lnTo>
                <a:lnTo>
                  <a:pt x="101579" y="39339"/>
                </a:lnTo>
                <a:lnTo>
                  <a:pt x="140712" y="18101"/>
                </a:lnTo>
                <a:lnTo>
                  <a:pt x="183954" y="4679"/>
                </a:lnTo>
                <a:lnTo>
                  <a:pt x="230378" y="0"/>
                </a:lnTo>
                <a:lnTo>
                  <a:pt x="1446022" y="0"/>
                </a:lnTo>
                <a:lnTo>
                  <a:pt x="1492456" y="4679"/>
                </a:lnTo>
                <a:lnTo>
                  <a:pt x="1535703" y="18101"/>
                </a:lnTo>
                <a:lnTo>
                  <a:pt x="1574837" y="39339"/>
                </a:lnTo>
                <a:lnTo>
                  <a:pt x="1608931" y="67468"/>
                </a:lnTo>
                <a:lnTo>
                  <a:pt x="1637060" y="101562"/>
                </a:lnTo>
                <a:lnTo>
                  <a:pt x="1658298" y="140696"/>
                </a:lnTo>
                <a:lnTo>
                  <a:pt x="1671720" y="183943"/>
                </a:lnTo>
                <a:lnTo>
                  <a:pt x="1676400" y="230377"/>
                </a:lnTo>
                <a:lnTo>
                  <a:pt x="1676400" y="2360422"/>
                </a:lnTo>
                <a:lnTo>
                  <a:pt x="1671720" y="2406856"/>
                </a:lnTo>
                <a:lnTo>
                  <a:pt x="1658298" y="2450103"/>
                </a:lnTo>
                <a:lnTo>
                  <a:pt x="1637060" y="2489237"/>
                </a:lnTo>
                <a:lnTo>
                  <a:pt x="1608931" y="2523331"/>
                </a:lnTo>
                <a:lnTo>
                  <a:pt x="1574837" y="2551460"/>
                </a:lnTo>
                <a:lnTo>
                  <a:pt x="1535703" y="2572698"/>
                </a:lnTo>
                <a:lnTo>
                  <a:pt x="1492456" y="2586120"/>
                </a:lnTo>
                <a:lnTo>
                  <a:pt x="1446022" y="2590800"/>
                </a:lnTo>
                <a:lnTo>
                  <a:pt x="230378" y="2590800"/>
                </a:lnTo>
                <a:lnTo>
                  <a:pt x="183954" y="2586120"/>
                </a:lnTo>
                <a:lnTo>
                  <a:pt x="140712" y="2572698"/>
                </a:lnTo>
                <a:lnTo>
                  <a:pt x="101579" y="2551460"/>
                </a:lnTo>
                <a:lnTo>
                  <a:pt x="67483" y="2523331"/>
                </a:lnTo>
                <a:lnTo>
                  <a:pt x="39349" y="2489237"/>
                </a:lnTo>
                <a:lnTo>
                  <a:pt x="18106" y="2450103"/>
                </a:lnTo>
                <a:lnTo>
                  <a:pt x="4681" y="2406856"/>
                </a:lnTo>
                <a:lnTo>
                  <a:pt x="0" y="2360422"/>
                </a:lnTo>
                <a:lnTo>
                  <a:pt x="0" y="230377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185672" y="1594103"/>
            <a:ext cx="1571243" cy="13624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293620" y="1950720"/>
            <a:ext cx="931163" cy="1325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076955" y="1946148"/>
            <a:ext cx="153923" cy="1402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160776" y="1993392"/>
            <a:ext cx="39624" cy="381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903220" y="1525524"/>
            <a:ext cx="1578863" cy="13685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014215" y="1950720"/>
            <a:ext cx="931163" cy="1325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797552" y="1946148"/>
            <a:ext cx="153924" cy="1402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879847" y="1993392"/>
            <a:ext cx="39624" cy="381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553711" y="1525524"/>
            <a:ext cx="1577339" cy="13670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750052" y="1950720"/>
            <a:ext cx="1220724" cy="1325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778752" y="1946148"/>
            <a:ext cx="198120" cy="1402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883907" y="1993392"/>
            <a:ext cx="51816" cy="381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278879" y="1528572"/>
            <a:ext cx="1569720" cy="136245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1520444" y="2103196"/>
            <a:ext cx="58801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Verdana"/>
                <a:cs typeface="Verdana"/>
              </a:rPr>
              <a:t>R</a:t>
            </a:r>
            <a:r>
              <a:rPr dirty="0" sz="1800" spc="-10">
                <a:latin typeface="Verdana"/>
                <a:cs typeface="Verdana"/>
              </a:rPr>
              <a:t>F</a:t>
            </a:r>
            <a:r>
              <a:rPr dirty="0" sz="1800">
                <a:latin typeface="Verdana"/>
                <a:cs typeface="Verdana"/>
              </a:rPr>
              <a:t>ID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203575" y="2089530"/>
            <a:ext cx="8185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Verdana"/>
                <a:cs typeface="Verdana"/>
              </a:rPr>
              <a:t>Sensor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651375" y="2089530"/>
            <a:ext cx="13246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Verdana"/>
                <a:cs typeface="Verdana"/>
              </a:rPr>
              <a:t>Smart</a:t>
            </a:r>
            <a:r>
              <a:rPr dirty="0" sz="1800" spc="-90">
                <a:latin typeface="Verdana"/>
                <a:cs typeface="Verdana"/>
              </a:rPr>
              <a:t> </a:t>
            </a:r>
            <a:r>
              <a:rPr dirty="0" sz="1800" spc="-55">
                <a:latin typeface="Verdana"/>
                <a:cs typeface="Verdana"/>
              </a:rPr>
              <a:t>Tech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404228" y="2089530"/>
            <a:ext cx="12128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Verdana"/>
                <a:cs typeface="Verdana"/>
              </a:rPr>
              <a:t>Nano</a:t>
            </a:r>
            <a:r>
              <a:rPr dirty="0" sz="1800" spc="-75">
                <a:latin typeface="Verdana"/>
                <a:cs typeface="Verdana"/>
              </a:rPr>
              <a:t> </a:t>
            </a:r>
            <a:r>
              <a:rPr dirty="0" sz="1800" spc="-55">
                <a:latin typeface="Verdana"/>
                <a:cs typeface="Verdana"/>
              </a:rPr>
              <a:t>Tech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98194" y="3308730"/>
            <a:ext cx="1075690" cy="1000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90">
                <a:latin typeface="Verdana"/>
                <a:cs typeface="Verdana"/>
              </a:rPr>
              <a:t>To </a:t>
            </a:r>
            <a:r>
              <a:rPr dirty="0" sz="1600" spc="-10">
                <a:latin typeface="Verdana"/>
                <a:cs typeface="Verdana"/>
              </a:rPr>
              <a:t>identify  </a:t>
            </a:r>
            <a:r>
              <a:rPr dirty="0" sz="1600" spc="-5">
                <a:latin typeface="Verdana"/>
                <a:cs typeface="Verdana"/>
              </a:rPr>
              <a:t>and </a:t>
            </a:r>
            <a:r>
              <a:rPr dirty="0" sz="1600" spc="-10">
                <a:latin typeface="Verdana"/>
                <a:cs typeface="Verdana"/>
              </a:rPr>
              <a:t>track  </a:t>
            </a:r>
            <a:r>
              <a:rPr dirty="0" sz="1600" spc="-5">
                <a:latin typeface="Verdana"/>
                <a:cs typeface="Verdana"/>
              </a:rPr>
              <a:t>the </a:t>
            </a:r>
            <a:r>
              <a:rPr dirty="0" sz="1600" spc="-10">
                <a:latin typeface="Verdana"/>
                <a:cs typeface="Verdana"/>
              </a:rPr>
              <a:t>data  </a:t>
            </a:r>
            <a:r>
              <a:rPr dirty="0" sz="1600" spc="-5">
                <a:latin typeface="Verdana"/>
                <a:cs typeface="Verdana"/>
              </a:rPr>
              <a:t>of</a:t>
            </a:r>
            <a:r>
              <a:rPr dirty="0" sz="1600" spc="-25">
                <a:latin typeface="Verdana"/>
                <a:cs typeface="Verdana"/>
              </a:rPr>
              <a:t> </a:t>
            </a:r>
            <a:r>
              <a:rPr dirty="0" sz="1600" spc="-10">
                <a:latin typeface="Verdana"/>
                <a:cs typeface="Verdana"/>
              </a:rPr>
              <a:t>things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051175" y="3308730"/>
            <a:ext cx="1249045" cy="1976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90">
                <a:latin typeface="Verdana"/>
                <a:cs typeface="Verdana"/>
              </a:rPr>
              <a:t>To </a:t>
            </a:r>
            <a:r>
              <a:rPr dirty="0" sz="1600" spc="-5">
                <a:latin typeface="Verdana"/>
                <a:cs typeface="Verdana"/>
              </a:rPr>
              <a:t>collect  and</a:t>
            </a:r>
            <a:r>
              <a:rPr dirty="0" sz="1600" spc="-50">
                <a:latin typeface="Verdana"/>
                <a:cs typeface="Verdana"/>
              </a:rPr>
              <a:t> </a:t>
            </a:r>
            <a:r>
              <a:rPr dirty="0" sz="1600" spc="-10">
                <a:latin typeface="Verdana"/>
                <a:cs typeface="Verdana"/>
              </a:rPr>
              <a:t>process  </a:t>
            </a:r>
            <a:r>
              <a:rPr dirty="0" sz="1600" spc="-5">
                <a:latin typeface="Verdana"/>
                <a:cs typeface="Verdana"/>
              </a:rPr>
              <a:t>the </a:t>
            </a:r>
            <a:r>
              <a:rPr dirty="0" sz="1600" spc="-10">
                <a:latin typeface="Verdana"/>
                <a:cs typeface="Verdana"/>
              </a:rPr>
              <a:t>data </a:t>
            </a:r>
            <a:r>
              <a:rPr dirty="0" sz="1600" spc="-5">
                <a:latin typeface="Verdana"/>
                <a:cs typeface="Verdana"/>
              </a:rPr>
              <a:t>to  </a:t>
            </a:r>
            <a:r>
              <a:rPr dirty="0" sz="1600" spc="-10">
                <a:latin typeface="Verdana"/>
                <a:cs typeface="Verdana"/>
              </a:rPr>
              <a:t>detect </a:t>
            </a:r>
            <a:r>
              <a:rPr dirty="0" sz="1600" spc="-5">
                <a:latin typeface="Verdana"/>
                <a:cs typeface="Verdana"/>
              </a:rPr>
              <a:t>the  changes </a:t>
            </a:r>
            <a:r>
              <a:rPr dirty="0" sz="1600" spc="-15">
                <a:latin typeface="Verdana"/>
                <a:cs typeface="Verdana"/>
              </a:rPr>
              <a:t>in  </a:t>
            </a:r>
            <a:r>
              <a:rPr dirty="0" sz="1600" spc="-5">
                <a:latin typeface="Verdana"/>
                <a:cs typeface="Verdana"/>
              </a:rPr>
              <a:t>the </a:t>
            </a:r>
            <a:r>
              <a:rPr dirty="0" sz="1600" spc="-10">
                <a:latin typeface="Verdana"/>
                <a:cs typeface="Verdana"/>
              </a:rPr>
              <a:t>physical  status </a:t>
            </a:r>
            <a:r>
              <a:rPr dirty="0" sz="1600" spc="-5">
                <a:latin typeface="Verdana"/>
                <a:cs typeface="Verdana"/>
              </a:rPr>
              <a:t>of  things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651375" y="3308730"/>
            <a:ext cx="1446530" cy="22205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90">
                <a:latin typeface="Verdana"/>
                <a:cs typeface="Verdana"/>
              </a:rPr>
              <a:t>To </a:t>
            </a:r>
            <a:r>
              <a:rPr dirty="0" sz="1600" spc="-5">
                <a:latin typeface="Verdana"/>
                <a:cs typeface="Verdana"/>
              </a:rPr>
              <a:t>enhance  the power of  the network  by</a:t>
            </a:r>
            <a:r>
              <a:rPr dirty="0" sz="1600" spc="-60">
                <a:latin typeface="Verdana"/>
                <a:cs typeface="Verdana"/>
              </a:rPr>
              <a:t> </a:t>
            </a:r>
            <a:r>
              <a:rPr dirty="0" sz="1600" spc="-10">
                <a:latin typeface="Verdana"/>
                <a:cs typeface="Verdana"/>
              </a:rPr>
              <a:t>developing  processing  </a:t>
            </a:r>
            <a:r>
              <a:rPr dirty="0" sz="1600" spc="-5">
                <a:latin typeface="Verdana"/>
                <a:cs typeface="Verdana"/>
              </a:rPr>
              <a:t>capabilities to  </a:t>
            </a:r>
            <a:r>
              <a:rPr dirty="0" sz="1600" spc="-10">
                <a:latin typeface="Verdana"/>
                <a:cs typeface="Verdana"/>
              </a:rPr>
              <a:t>different </a:t>
            </a:r>
            <a:r>
              <a:rPr dirty="0" sz="1600" spc="-5">
                <a:latin typeface="Verdana"/>
                <a:cs typeface="Verdana"/>
              </a:rPr>
              <a:t>part  of the  network.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480428" y="3308730"/>
            <a:ext cx="1316355" cy="17322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90">
                <a:latin typeface="Verdana"/>
                <a:cs typeface="Verdana"/>
              </a:rPr>
              <a:t>To </a:t>
            </a:r>
            <a:r>
              <a:rPr dirty="0" sz="1600" spc="-10">
                <a:latin typeface="Verdana"/>
                <a:cs typeface="Verdana"/>
              </a:rPr>
              <a:t>make </a:t>
            </a:r>
            <a:r>
              <a:rPr dirty="0" sz="1600" spc="-5">
                <a:latin typeface="Verdana"/>
                <a:cs typeface="Verdana"/>
              </a:rPr>
              <a:t>the  smaller and  smaller  </a:t>
            </a:r>
            <a:r>
              <a:rPr dirty="0" sz="1600" spc="-10">
                <a:latin typeface="Verdana"/>
                <a:cs typeface="Verdana"/>
              </a:rPr>
              <a:t>things have  </a:t>
            </a:r>
            <a:r>
              <a:rPr dirty="0" sz="1600" spc="-5">
                <a:latin typeface="Verdana"/>
                <a:cs typeface="Verdana"/>
              </a:rPr>
              <a:t>the ability</a:t>
            </a:r>
            <a:r>
              <a:rPr dirty="0" sz="1600" spc="-65">
                <a:latin typeface="Verdana"/>
                <a:cs typeface="Verdana"/>
              </a:rPr>
              <a:t> </a:t>
            </a:r>
            <a:r>
              <a:rPr dirty="0" sz="1600" spc="-5">
                <a:latin typeface="Verdana"/>
                <a:cs typeface="Verdana"/>
              </a:rPr>
              <a:t>to  connect and  </a:t>
            </a:r>
            <a:r>
              <a:rPr dirty="0" sz="1600" spc="-10">
                <a:latin typeface="Verdana"/>
                <a:cs typeface="Verdana"/>
              </a:rPr>
              <a:t>interact.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828" y="0"/>
            <a:ext cx="914559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335"/>
              <a:t>The </a:t>
            </a:r>
            <a:r>
              <a:rPr dirty="0" spc="-254"/>
              <a:t>Structure </a:t>
            </a:r>
            <a:r>
              <a:rPr dirty="0" spc="-165"/>
              <a:t>of</a:t>
            </a:r>
            <a:r>
              <a:rPr dirty="0" spc="-370"/>
              <a:t> </a:t>
            </a:r>
            <a:r>
              <a:rPr dirty="0" spc="-215"/>
              <a:t>IoT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50800">
              <a:lnSpc>
                <a:spcPts val="1245"/>
              </a:lnSpc>
            </a:pPr>
            <a:fld id="{81D60167-4931-47E6-BA6A-407CBD079E47}" type="slidenum">
              <a:rPr dirty="0" spc="-85"/>
              <a:t>16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1422019" y="1018997"/>
            <a:ext cx="583120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0730" algn="l"/>
                <a:tab pos="1448435" algn="l"/>
                <a:tab pos="2153920" algn="l"/>
                <a:tab pos="2707005" algn="l"/>
                <a:tab pos="3867150" algn="l"/>
                <a:tab pos="4377690" algn="l"/>
                <a:tab pos="4761865" algn="l"/>
              </a:tabLst>
            </a:pPr>
            <a:r>
              <a:rPr dirty="0" sz="2400" spc="-15">
                <a:latin typeface="Georgia"/>
                <a:cs typeface="Georgia"/>
              </a:rPr>
              <a:t>The	</a:t>
            </a:r>
            <a:r>
              <a:rPr dirty="0" sz="2400" spc="-60">
                <a:latin typeface="Georgia"/>
                <a:cs typeface="Georgia"/>
              </a:rPr>
              <a:t>IoT	</a:t>
            </a:r>
            <a:r>
              <a:rPr dirty="0" sz="2400" spc="-25">
                <a:latin typeface="Georgia"/>
                <a:cs typeface="Georgia"/>
              </a:rPr>
              <a:t>can	</a:t>
            </a:r>
            <a:r>
              <a:rPr dirty="0" sz="2400" spc="-15">
                <a:latin typeface="Georgia"/>
                <a:cs typeface="Georgia"/>
              </a:rPr>
              <a:t>be	</a:t>
            </a:r>
            <a:r>
              <a:rPr dirty="0" sz="2400" spc="-30">
                <a:latin typeface="Georgia"/>
                <a:cs typeface="Georgia"/>
              </a:rPr>
              <a:t>viewed	</a:t>
            </a:r>
            <a:r>
              <a:rPr dirty="0" sz="2400" spc="-65">
                <a:latin typeface="Georgia"/>
                <a:cs typeface="Georgia"/>
              </a:rPr>
              <a:t>as	</a:t>
            </a:r>
            <a:r>
              <a:rPr dirty="0" sz="2400" spc="-60">
                <a:latin typeface="Georgia"/>
                <a:cs typeface="Georgia"/>
              </a:rPr>
              <a:t>a	</a:t>
            </a:r>
            <a:r>
              <a:rPr dirty="0" sz="2400" spc="-15">
                <a:latin typeface="Georgia"/>
                <a:cs typeface="Georgia"/>
              </a:rPr>
              <a:t>gigantic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65568" y="1018997"/>
            <a:ext cx="111569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30">
                <a:latin typeface="Georgia"/>
                <a:cs typeface="Georgia"/>
              </a:rPr>
              <a:t>network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1913" y="1312290"/>
            <a:ext cx="1930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57985" algn="l"/>
              </a:tabLst>
            </a:pPr>
            <a:r>
              <a:rPr dirty="0" sz="2400" spc="-40">
                <a:latin typeface="Georgia"/>
                <a:cs typeface="Georgia"/>
              </a:rPr>
              <a:t>c</a:t>
            </a:r>
            <a:r>
              <a:rPr dirty="0" sz="2400" spc="5">
                <a:latin typeface="Georgia"/>
                <a:cs typeface="Georgia"/>
              </a:rPr>
              <a:t>o</a:t>
            </a:r>
            <a:r>
              <a:rPr dirty="0" sz="2400" spc="-40">
                <a:latin typeface="Georgia"/>
                <a:cs typeface="Georgia"/>
              </a:rPr>
              <a:t>nsist</a:t>
            </a:r>
            <a:r>
              <a:rPr dirty="0" sz="2400" spc="-20">
                <a:latin typeface="Georgia"/>
                <a:cs typeface="Georgia"/>
              </a:rPr>
              <a:t>i</a:t>
            </a:r>
            <a:r>
              <a:rPr dirty="0" sz="2400" spc="-20">
                <a:latin typeface="Georgia"/>
                <a:cs typeface="Georgia"/>
              </a:rPr>
              <a:t>n</a:t>
            </a:r>
            <a:r>
              <a:rPr dirty="0" sz="2400" spc="-15">
                <a:latin typeface="Georgia"/>
                <a:cs typeface="Georgia"/>
              </a:rPr>
              <a:t>g</a:t>
            </a:r>
            <a:r>
              <a:rPr dirty="0" sz="2400">
                <a:latin typeface="Georgia"/>
                <a:cs typeface="Georgia"/>
              </a:rPr>
              <a:t>	</a:t>
            </a:r>
            <a:r>
              <a:rPr dirty="0" sz="2400" spc="-25">
                <a:latin typeface="Georgia"/>
                <a:cs typeface="Georgia"/>
              </a:rPr>
              <a:t>of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02660" y="1312290"/>
            <a:ext cx="55829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30350" algn="l"/>
                <a:tab pos="2105025" algn="l"/>
                <a:tab pos="3364229" algn="l"/>
                <a:tab pos="4170679" algn="l"/>
              </a:tabLst>
            </a:pPr>
            <a:r>
              <a:rPr dirty="0" sz="2400" spc="-10">
                <a:latin typeface="Georgia"/>
                <a:cs typeface="Georgia"/>
              </a:rPr>
              <a:t>ne</a:t>
            </a:r>
            <a:r>
              <a:rPr dirty="0" sz="2400" spc="5">
                <a:latin typeface="Georgia"/>
                <a:cs typeface="Georgia"/>
              </a:rPr>
              <a:t>t</a:t>
            </a:r>
            <a:r>
              <a:rPr dirty="0" sz="2400" spc="-70">
                <a:latin typeface="Georgia"/>
                <a:cs typeface="Georgia"/>
              </a:rPr>
              <a:t>w</a:t>
            </a:r>
            <a:r>
              <a:rPr dirty="0" sz="2400" spc="-35">
                <a:latin typeface="Georgia"/>
                <a:cs typeface="Georgia"/>
              </a:rPr>
              <a:t>o</a:t>
            </a:r>
            <a:r>
              <a:rPr dirty="0" sz="2400" spc="-55">
                <a:latin typeface="Georgia"/>
                <a:cs typeface="Georgia"/>
              </a:rPr>
              <a:t>r</a:t>
            </a:r>
            <a:r>
              <a:rPr dirty="0" sz="2400" spc="-35">
                <a:latin typeface="Georgia"/>
                <a:cs typeface="Georgia"/>
              </a:rPr>
              <a:t>ks</a:t>
            </a:r>
            <a:r>
              <a:rPr dirty="0" sz="2400">
                <a:latin typeface="Georgia"/>
                <a:cs typeface="Georgia"/>
              </a:rPr>
              <a:t>	</a:t>
            </a:r>
            <a:r>
              <a:rPr dirty="0" sz="2400" spc="-30">
                <a:latin typeface="Georgia"/>
                <a:cs typeface="Georgia"/>
              </a:rPr>
              <a:t>o</a:t>
            </a:r>
            <a:r>
              <a:rPr dirty="0" sz="2400" spc="-15">
                <a:latin typeface="Georgia"/>
                <a:cs typeface="Georgia"/>
              </a:rPr>
              <a:t>f</a:t>
            </a:r>
            <a:r>
              <a:rPr dirty="0" sz="2400">
                <a:latin typeface="Georgia"/>
                <a:cs typeface="Georgia"/>
              </a:rPr>
              <a:t>	</a:t>
            </a:r>
            <a:r>
              <a:rPr dirty="0" sz="2400" spc="-20">
                <a:latin typeface="Georgia"/>
                <a:cs typeface="Georgia"/>
              </a:rPr>
              <a:t>devi</a:t>
            </a:r>
            <a:r>
              <a:rPr dirty="0" sz="2400" spc="-60">
                <a:latin typeface="Georgia"/>
                <a:cs typeface="Georgia"/>
              </a:rPr>
              <a:t>c</a:t>
            </a:r>
            <a:r>
              <a:rPr dirty="0" sz="2400" spc="-40">
                <a:latin typeface="Georgia"/>
                <a:cs typeface="Georgia"/>
              </a:rPr>
              <a:t>es</a:t>
            </a:r>
            <a:r>
              <a:rPr dirty="0" sz="2400">
                <a:latin typeface="Georgia"/>
                <a:cs typeface="Georgia"/>
              </a:rPr>
              <a:t>	</a:t>
            </a:r>
            <a:r>
              <a:rPr dirty="0" sz="2400" spc="-55">
                <a:latin typeface="Georgia"/>
                <a:cs typeface="Georgia"/>
              </a:rPr>
              <a:t>a</a:t>
            </a:r>
            <a:r>
              <a:rPr dirty="0" sz="2400" spc="-25">
                <a:latin typeface="Georgia"/>
                <a:cs typeface="Georgia"/>
              </a:rPr>
              <a:t>n</a:t>
            </a:r>
            <a:r>
              <a:rPr dirty="0" sz="2400" spc="-20">
                <a:latin typeface="Georgia"/>
                <a:cs typeface="Georgia"/>
              </a:rPr>
              <a:t>d</a:t>
            </a:r>
            <a:r>
              <a:rPr dirty="0" sz="2400">
                <a:latin typeface="Georgia"/>
                <a:cs typeface="Georgia"/>
              </a:rPr>
              <a:t>	</a:t>
            </a:r>
            <a:r>
              <a:rPr dirty="0" sz="2400" spc="-25">
                <a:latin typeface="Georgia"/>
                <a:cs typeface="Georgia"/>
              </a:rPr>
              <a:t>c</a:t>
            </a:r>
            <a:r>
              <a:rPr dirty="0" sz="2400" spc="-15">
                <a:latin typeface="Georgia"/>
                <a:cs typeface="Georgia"/>
              </a:rPr>
              <a:t>ompu</a:t>
            </a:r>
            <a:r>
              <a:rPr dirty="0" sz="2400" spc="-45">
                <a:latin typeface="Georgia"/>
                <a:cs typeface="Georgia"/>
              </a:rPr>
              <a:t>t</a:t>
            </a:r>
            <a:r>
              <a:rPr dirty="0" sz="2400" spc="-40">
                <a:latin typeface="Georgia"/>
                <a:cs typeface="Georgia"/>
              </a:rPr>
              <a:t>er</a:t>
            </a:r>
            <a:r>
              <a:rPr dirty="0" sz="2400" spc="-70">
                <a:latin typeface="Georgia"/>
                <a:cs typeface="Georgia"/>
              </a:rPr>
              <a:t>s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83820" rIns="0" bIns="0" rtlCol="0" vert="horz">
            <a:spAutoFit/>
          </a:bodyPr>
          <a:lstStyle/>
          <a:p>
            <a:pPr algn="just" marL="287020" marR="6985">
              <a:lnSpc>
                <a:spcPts val="2300"/>
              </a:lnSpc>
              <a:spcBef>
                <a:spcPts val="660"/>
              </a:spcBef>
            </a:pPr>
            <a:r>
              <a:rPr dirty="0" spc="-15"/>
              <a:t>connected </a:t>
            </a:r>
            <a:r>
              <a:rPr dirty="0" spc="-20"/>
              <a:t>through </a:t>
            </a:r>
            <a:r>
              <a:rPr dirty="0" spc="-60"/>
              <a:t>a </a:t>
            </a:r>
            <a:r>
              <a:rPr dirty="0" spc="-40"/>
              <a:t>series </a:t>
            </a:r>
            <a:r>
              <a:rPr dirty="0" spc="-20"/>
              <a:t>of </a:t>
            </a:r>
            <a:r>
              <a:rPr dirty="0" spc="-30"/>
              <a:t>intermediate </a:t>
            </a:r>
            <a:r>
              <a:rPr dirty="0" spc="-15"/>
              <a:t>technologies  </a:t>
            </a:r>
            <a:r>
              <a:rPr dirty="0" spc="-35"/>
              <a:t>where numerous </a:t>
            </a:r>
            <a:r>
              <a:rPr dirty="0" spc="-15"/>
              <a:t>technologies </a:t>
            </a:r>
            <a:r>
              <a:rPr dirty="0" spc="-25"/>
              <a:t>like </a:t>
            </a:r>
            <a:r>
              <a:rPr dirty="0" spc="-100"/>
              <a:t>RFIDs, </a:t>
            </a:r>
            <a:r>
              <a:rPr dirty="0" spc="-40"/>
              <a:t>wireless  </a:t>
            </a:r>
            <a:r>
              <a:rPr dirty="0" spc="-20"/>
              <a:t>connections </a:t>
            </a:r>
            <a:r>
              <a:rPr dirty="0" spc="-60"/>
              <a:t>may </a:t>
            </a:r>
            <a:r>
              <a:rPr dirty="0" spc="-10"/>
              <a:t>act </a:t>
            </a:r>
            <a:r>
              <a:rPr dirty="0" spc="-65"/>
              <a:t>as </a:t>
            </a:r>
            <a:r>
              <a:rPr dirty="0" spc="-35"/>
              <a:t>enablers </a:t>
            </a:r>
            <a:r>
              <a:rPr dirty="0" spc="-20"/>
              <a:t>of </a:t>
            </a:r>
            <a:r>
              <a:rPr dirty="0" spc="-25"/>
              <a:t>this</a:t>
            </a:r>
            <a:r>
              <a:rPr dirty="0" spc="-160"/>
              <a:t> </a:t>
            </a:r>
            <a:r>
              <a:rPr dirty="0" spc="-40"/>
              <a:t>connectivity.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50">
              <a:latin typeface="Times New Roman"/>
              <a:cs typeface="Times New Roman"/>
            </a:endParaRPr>
          </a:p>
          <a:p>
            <a:pPr algn="just" marL="287020" marR="7620" indent="-274320">
              <a:lnSpc>
                <a:spcPct val="100000"/>
              </a:lnSpc>
              <a:buClr>
                <a:srgbClr val="0000FF"/>
              </a:buClr>
              <a:buSzPct val="93181"/>
              <a:buFont typeface="Wingdings"/>
              <a:buChar char=""/>
              <a:tabLst>
                <a:tab pos="287655" algn="l"/>
              </a:tabLst>
            </a:pPr>
            <a:r>
              <a:rPr dirty="0" sz="2200" spc="100" b="1" i="1">
                <a:solidFill>
                  <a:srgbClr val="FF00FF"/>
                </a:solidFill>
                <a:latin typeface="Times New Roman"/>
                <a:cs typeface="Times New Roman"/>
              </a:rPr>
              <a:t>Tagging </a:t>
            </a:r>
            <a:r>
              <a:rPr dirty="0" sz="2200" spc="110" b="1" i="1">
                <a:solidFill>
                  <a:srgbClr val="FF00FF"/>
                </a:solidFill>
                <a:latin typeface="Times New Roman"/>
                <a:cs typeface="Times New Roman"/>
              </a:rPr>
              <a:t>Things </a:t>
            </a:r>
            <a:r>
              <a:rPr dirty="0" sz="2200" spc="-105" b="1" i="1">
                <a:latin typeface="Times New Roman"/>
                <a:cs typeface="Times New Roman"/>
              </a:rPr>
              <a:t>: </a:t>
            </a:r>
            <a:r>
              <a:rPr dirty="0" sz="2200" spc="-45"/>
              <a:t>Real-time </a:t>
            </a:r>
            <a:r>
              <a:rPr dirty="0" sz="2200" spc="-25"/>
              <a:t>item </a:t>
            </a:r>
            <a:r>
              <a:rPr dirty="0" sz="2200" spc="-35"/>
              <a:t>traceability </a:t>
            </a:r>
            <a:r>
              <a:rPr dirty="0" sz="2200" spc="-40"/>
              <a:t>and </a:t>
            </a:r>
            <a:r>
              <a:rPr dirty="0" sz="2200" spc="-35"/>
              <a:t>addressability  </a:t>
            </a:r>
            <a:r>
              <a:rPr dirty="0" sz="2200" spc="-30"/>
              <a:t>by</a:t>
            </a:r>
            <a:r>
              <a:rPr dirty="0" sz="2200" spc="-35"/>
              <a:t> </a:t>
            </a:r>
            <a:r>
              <a:rPr dirty="0" sz="2200" spc="-35" b="1" i="1">
                <a:solidFill>
                  <a:srgbClr val="0000FF"/>
                </a:solidFill>
                <a:latin typeface="Times New Roman"/>
                <a:cs typeface="Times New Roman"/>
              </a:rPr>
              <a:t>RFID</a:t>
            </a:r>
            <a:r>
              <a:rPr dirty="0" sz="2200" spc="-35"/>
              <a:t>s.</a:t>
            </a:r>
            <a:endParaRPr sz="2200">
              <a:latin typeface="Times New Roman"/>
              <a:cs typeface="Times New Roman"/>
            </a:endParaRPr>
          </a:p>
          <a:p>
            <a:pPr algn="just" marL="287020" marR="5080" indent="-274320">
              <a:lnSpc>
                <a:spcPct val="100000"/>
              </a:lnSpc>
              <a:buClr>
                <a:srgbClr val="0000FF"/>
              </a:buClr>
              <a:buSzPct val="93181"/>
              <a:buFont typeface="Wingdings"/>
              <a:buChar char=""/>
              <a:tabLst>
                <a:tab pos="287655" algn="l"/>
              </a:tabLst>
            </a:pPr>
            <a:r>
              <a:rPr dirty="0" sz="2200" spc="60" b="1" i="1">
                <a:solidFill>
                  <a:srgbClr val="FF00FF"/>
                </a:solidFill>
                <a:latin typeface="Times New Roman"/>
                <a:cs typeface="Times New Roman"/>
              </a:rPr>
              <a:t>Feeling </a:t>
            </a:r>
            <a:r>
              <a:rPr dirty="0" sz="2200" spc="110" b="1" i="1">
                <a:solidFill>
                  <a:srgbClr val="FF00FF"/>
                </a:solidFill>
                <a:latin typeface="Times New Roman"/>
                <a:cs typeface="Times New Roman"/>
              </a:rPr>
              <a:t>Things </a:t>
            </a:r>
            <a:r>
              <a:rPr dirty="0" sz="2200" spc="-105" b="1" i="1">
                <a:latin typeface="Times New Roman"/>
                <a:cs typeface="Times New Roman"/>
              </a:rPr>
              <a:t>: </a:t>
            </a:r>
            <a:r>
              <a:rPr dirty="0" sz="2200" spc="120" b="1" i="1">
                <a:solidFill>
                  <a:srgbClr val="0000FF"/>
                </a:solidFill>
                <a:latin typeface="Times New Roman"/>
                <a:cs typeface="Times New Roman"/>
              </a:rPr>
              <a:t>Sensors </a:t>
            </a:r>
            <a:r>
              <a:rPr dirty="0" sz="2200" spc="-10"/>
              <a:t>act </a:t>
            </a:r>
            <a:r>
              <a:rPr dirty="0" sz="2200" spc="-60"/>
              <a:t>as </a:t>
            </a:r>
            <a:r>
              <a:rPr dirty="0" sz="2200" spc="-45"/>
              <a:t>primary </a:t>
            </a:r>
            <a:r>
              <a:rPr dirty="0" sz="2200" spc="-30"/>
              <a:t>devices </a:t>
            </a:r>
            <a:r>
              <a:rPr dirty="0" sz="2200" spc="-10"/>
              <a:t>to collect </a:t>
            </a:r>
            <a:r>
              <a:rPr dirty="0" sz="2200" spc="-35"/>
              <a:t>data  </a:t>
            </a:r>
            <a:r>
              <a:rPr dirty="0" sz="2200" spc="-45"/>
              <a:t>from </a:t>
            </a:r>
            <a:r>
              <a:rPr dirty="0" sz="2200" spc="-5"/>
              <a:t>the</a:t>
            </a:r>
            <a:r>
              <a:rPr dirty="0" sz="2200" spc="-105"/>
              <a:t> </a:t>
            </a:r>
            <a:r>
              <a:rPr dirty="0" sz="2200" spc="-30"/>
              <a:t>environment.</a:t>
            </a:r>
            <a:endParaRPr sz="2200">
              <a:latin typeface="Times New Roman"/>
              <a:cs typeface="Times New Roman"/>
            </a:endParaRPr>
          </a:p>
          <a:p>
            <a:pPr algn="just" marL="287020" marR="5080" indent="-274320">
              <a:lnSpc>
                <a:spcPct val="100000"/>
              </a:lnSpc>
              <a:spcBef>
                <a:spcPts val="5"/>
              </a:spcBef>
              <a:buClr>
                <a:srgbClr val="0000FF"/>
              </a:buClr>
              <a:buSzPct val="93181"/>
              <a:buFont typeface="Wingdings"/>
              <a:buChar char=""/>
              <a:tabLst>
                <a:tab pos="287655" algn="l"/>
              </a:tabLst>
            </a:pPr>
            <a:r>
              <a:rPr dirty="0" sz="2200" spc="110" b="1" i="1">
                <a:solidFill>
                  <a:srgbClr val="FF00FF"/>
                </a:solidFill>
                <a:latin typeface="Times New Roman"/>
                <a:cs typeface="Times New Roman"/>
              </a:rPr>
              <a:t>Shrinking </a:t>
            </a:r>
            <a:r>
              <a:rPr dirty="0" sz="2200" spc="105" b="1" i="1">
                <a:solidFill>
                  <a:srgbClr val="FF00FF"/>
                </a:solidFill>
                <a:latin typeface="Times New Roman"/>
                <a:cs typeface="Times New Roman"/>
              </a:rPr>
              <a:t>Things </a:t>
            </a:r>
            <a:r>
              <a:rPr dirty="0" sz="2200" spc="-105" b="1" i="1">
                <a:latin typeface="Times New Roman"/>
                <a:cs typeface="Times New Roman"/>
              </a:rPr>
              <a:t>: </a:t>
            </a:r>
            <a:r>
              <a:rPr dirty="0" sz="2200" spc="-15" i="1">
                <a:latin typeface="Verdana"/>
                <a:cs typeface="Verdana"/>
              </a:rPr>
              <a:t>M</a:t>
            </a:r>
            <a:r>
              <a:rPr dirty="0" sz="2200" spc="-15"/>
              <a:t>iniaturization </a:t>
            </a:r>
            <a:r>
              <a:rPr dirty="0" sz="2200" spc="-30"/>
              <a:t>and </a:t>
            </a:r>
            <a:r>
              <a:rPr dirty="0" sz="2200" spc="135" b="1" i="1">
                <a:solidFill>
                  <a:srgbClr val="0000FF"/>
                </a:solidFill>
                <a:latin typeface="Times New Roman"/>
                <a:cs typeface="Times New Roman"/>
              </a:rPr>
              <a:t>Nanotechnology </a:t>
            </a:r>
            <a:r>
              <a:rPr dirty="0" sz="2200" spc="-45"/>
              <a:t>has  provoked </a:t>
            </a:r>
            <a:r>
              <a:rPr dirty="0" sz="2200" spc="-5"/>
              <a:t>the </a:t>
            </a:r>
            <a:r>
              <a:rPr dirty="0" sz="2200" spc="-20"/>
              <a:t>ability </a:t>
            </a:r>
            <a:r>
              <a:rPr dirty="0" sz="2200" spc="-25"/>
              <a:t>of </a:t>
            </a:r>
            <a:r>
              <a:rPr dirty="0" sz="2200" spc="-40"/>
              <a:t>smaller </a:t>
            </a:r>
            <a:r>
              <a:rPr dirty="0" sz="2200" spc="-25"/>
              <a:t>things </a:t>
            </a:r>
            <a:r>
              <a:rPr dirty="0" sz="2200" spc="-10"/>
              <a:t>to </a:t>
            </a:r>
            <a:r>
              <a:rPr dirty="0" sz="2200" spc="-30"/>
              <a:t>interact and </a:t>
            </a:r>
            <a:r>
              <a:rPr dirty="0" sz="2200" spc="-15"/>
              <a:t>connect  within </a:t>
            </a:r>
            <a:r>
              <a:rPr dirty="0" sz="2200" spc="-5"/>
              <a:t>the </a:t>
            </a:r>
            <a:r>
              <a:rPr dirty="0" sz="2200" spc="-45"/>
              <a:t>“things” </a:t>
            </a:r>
            <a:r>
              <a:rPr dirty="0" sz="2200" spc="-30"/>
              <a:t>or </a:t>
            </a:r>
            <a:r>
              <a:rPr dirty="0" sz="2200" spc="-65"/>
              <a:t>“smart</a:t>
            </a:r>
            <a:r>
              <a:rPr dirty="0" sz="2200" spc="-185"/>
              <a:t> </a:t>
            </a:r>
            <a:r>
              <a:rPr dirty="0" sz="2200" spc="-65"/>
              <a:t>devices.”</a:t>
            </a:r>
            <a:endParaRPr sz="2200">
              <a:latin typeface="Times New Roman"/>
              <a:cs typeface="Times New Roman"/>
            </a:endParaRPr>
          </a:p>
          <a:p>
            <a:pPr algn="just" marL="287020" marR="8890" indent="-274320">
              <a:lnSpc>
                <a:spcPct val="100000"/>
              </a:lnSpc>
              <a:buClr>
                <a:srgbClr val="0000FF"/>
              </a:buClr>
              <a:buSzPct val="93181"/>
              <a:buFont typeface="Wingdings"/>
              <a:buChar char=""/>
              <a:tabLst>
                <a:tab pos="287655" algn="l"/>
              </a:tabLst>
            </a:pPr>
            <a:r>
              <a:rPr dirty="0" sz="2200" spc="114" b="1" i="1">
                <a:solidFill>
                  <a:srgbClr val="FF00FF"/>
                </a:solidFill>
                <a:latin typeface="Times New Roman"/>
                <a:cs typeface="Times New Roman"/>
              </a:rPr>
              <a:t>Thinking </a:t>
            </a:r>
            <a:r>
              <a:rPr dirty="0" sz="2200" spc="105" b="1" i="1">
                <a:solidFill>
                  <a:srgbClr val="FF00FF"/>
                </a:solidFill>
                <a:latin typeface="Times New Roman"/>
                <a:cs typeface="Times New Roman"/>
              </a:rPr>
              <a:t>Things </a:t>
            </a:r>
            <a:r>
              <a:rPr dirty="0" sz="2200" spc="-105" b="1" i="1">
                <a:latin typeface="Times New Roman"/>
                <a:cs typeface="Times New Roman"/>
              </a:rPr>
              <a:t>: </a:t>
            </a:r>
            <a:r>
              <a:rPr dirty="0" sz="2200" spc="135" b="1" i="1">
                <a:solidFill>
                  <a:srgbClr val="0000FF"/>
                </a:solidFill>
                <a:latin typeface="Times New Roman"/>
                <a:cs typeface="Times New Roman"/>
              </a:rPr>
              <a:t>Embedded </a:t>
            </a:r>
            <a:r>
              <a:rPr dirty="0" sz="2200" spc="130" b="1" i="1">
                <a:solidFill>
                  <a:srgbClr val="0000FF"/>
                </a:solidFill>
                <a:latin typeface="Times New Roman"/>
                <a:cs typeface="Times New Roman"/>
              </a:rPr>
              <a:t>intelligence </a:t>
            </a:r>
            <a:r>
              <a:rPr dirty="0" sz="2200" spc="-25"/>
              <a:t>in </a:t>
            </a:r>
            <a:r>
              <a:rPr dirty="0" sz="2200" spc="-30"/>
              <a:t>devices </a:t>
            </a:r>
            <a:r>
              <a:rPr dirty="0" sz="2200" spc="-20"/>
              <a:t>through  </a:t>
            </a:r>
            <a:r>
              <a:rPr dirty="0" sz="2200" spc="-45"/>
              <a:t>sensors has </a:t>
            </a:r>
            <a:r>
              <a:rPr dirty="0" sz="2200" spc="-35"/>
              <a:t>formed </a:t>
            </a:r>
            <a:r>
              <a:rPr dirty="0" sz="2200" spc="-10"/>
              <a:t>the </a:t>
            </a:r>
            <a:r>
              <a:rPr dirty="0" sz="2200" spc="-30"/>
              <a:t>network </a:t>
            </a:r>
            <a:r>
              <a:rPr dirty="0" sz="2200" spc="-15"/>
              <a:t>connection to </a:t>
            </a:r>
            <a:r>
              <a:rPr dirty="0" sz="2200" spc="-5"/>
              <a:t>the </a:t>
            </a:r>
            <a:r>
              <a:rPr dirty="0" sz="2200" spc="-35"/>
              <a:t>Internet. </a:t>
            </a:r>
            <a:r>
              <a:rPr dirty="0" sz="2200" spc="-114"/>
              <a:t>It  </a:t>
            </a:r>
            <a:r>
              <a:rPr dirty="0" sz="2200" spc="-25"/>
              <a:t>can </a:t>
            </a:r>
            <a:r>
              <a:rPr dirty="0" sz="2200" spc="-40"/>
              <a:t>make </a:t>
            </a:r>
            <a:r>
              <a:rPr dirty="0" sz="2200" spc="-5"/>
              <a:t>the </a:t>
            </a:r>
            <a:r>
              <a:rPr dirty="0" sz="2200" spc="-45"/>
              <a:t>“things” </a:t>
            </a:r>
            <a:r>
              <a:rPr dirty="0" sz="2200" spc="-20"/>
              <a:t>realizing </a:t>
            </a:r>
            <a:r>
              <a:rPr dirty="0" sz="2200" spc="-5"/>
              <a:t>the </a:t>
            </a:r>
            <a:r>
              <a:rPr dirty="0" sz="2200" spc="-20"/>
              <a:t>intelligent</a:t>
            </a:r>
            <a:r>
              <a:rPr dirty="0" sz="2200" spc="-195"/>
              <a:t> </a:t>
            </a:r>
            <a:r>
              <a:rPr dirty="0" sz="2200" spc="-25"/>
              <a:t>control.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828" y="0"/>
            <a:ext cx="914559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58820" y="552958"/>
            <a:ext cx="35693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3600" spc="-180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</a:rPr>
              <a:t>Applications </a:t>
            </a:r>
            <a:r>
              <a:rPr dirty="0" u="heavy" sz="3600" spc="-150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</a:rPr>
              <a:t>of</a:t>
            </a:r>
            <a:r>
              <a:rPr dirty="0" u="heavy" sz="3600" spc="-375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</a:rPr>
              <a:t> </a:t>
            </a:r>
            <a:r>
              <a:rPr dirty="0" u="heavy" sz="3600" spc="-190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</a:rPr>
              <a:t>IoT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874267" y="6232652"/>
            <a:ext cx="71907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0" b="1" i="1">
                <a:solidFill>
                  <a:srgbClr val="0000FF"/>
                </a:solidFill>
                <a:latin typeface="Times New Roman"/>
                <a:cs typeface="Times New Roman"/>
              </a:rPr>
              <a:t>"The </a:t>
            </a:r>
            <a:r>
              <a:rPr dirty="0" sz="2200" spc="170" b="1" i="1">
                <a:solidFill>
                  <a:srgbClr val="0000FF"/>
                </a:solidFill>
                <a:latin typeface="Times New Roman"/>
                <a:cs typeface="Times New Roman"/>
              </a:rPr>
              <a:t>Ultimate</a:t>
            </a:r>
            <a:r>
              <a:rPr dirty="0" sz="2200" spc="-25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200" spc="110" b="1" i="1">
                <a:solidFill>
                  <a:srgbClr val="0000FF"/>
                </a:solidFill>
                <a:latin typeface="Times New Roman"/>
                <a:cs typeface="Times New Roman"/>
              </a:rPr>
              <a:t>Goal</a:t>
            </a:r>
            <a:r>
              <a:rPr dirty="0" sz="2200" spc="-35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200" spc="114" b="1" i="1">
                <a:solidFill>
                  <a:srgbClr val="0000FF"/>
                </a:solidFill>
                <a:latin typeface="Times New Roman"/>
                <a:cs typeface="Times New Roman"/>
              </a:rPr>
              <a:t>of</a:t>
            </a:r>
            <a:r>
              <a:rPr dirty="0" sz="2200" spc="-50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200" spc="50" b="1" i="1">
                <a:solidFill>
                  <a:srgbClr val="0000FF"/>
                </a:solidFill>
                <a:latin typeface="Times New Roman"/>
                <a:cs typeface="Times New Roman"/>
              </a:rPr>
              <a:t>IOT</a:t>
            </a:r>
            <a:r>
              <a:rPr dirty="0" sz="2200" spc="-95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200" spc="120" b="1" i="1">
                <a:solidFill>
                  <a:srgbClr val="0000FF"/>
                </a:solidFill>
                <a:latin typeface="Times New Roman"/>
                <a:cs typeface="Times New Roman"/>
              </a:rPr>
              <a:t>is</a:t>
            </a:r>
            <a:r>
              <a:rPr dirty="0" sz="2200" spc="-35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200" spc="229" b="1" i="1">
                <a:solidFill>
                  <a:srgbClr val="0000FF"/>
                </a:solidFill>
                <a:latin typeface="Times New Roman"/>
                <a:cs typeface="Times New Roman"/>
              </a:rPr>
              <a:t>to</a:t>
            </a:r>
            <a:r>
              <a:rPr dirty="0" sz="2200" spc="-85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200" spc="170" b="1" i="1">
                <a:solidFill>
                  <a:srgbClr val="0000FF"/>
                </a:solidFill>
                <a:latin typeface="Times New Roman"/>
                <a:cs typeface="Times New Roman"/>
              </a:rPr>
              <a:t>Automate</a:t>
            </a:r>
            <a:r>
              <a:rPr dirty="0" sz="2200" spc="-35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200" spc="150" b="1" i="1">
                <a:solidFill>
                  <a:srgbClr val="0000FF"/>
                </a:solidFill>
                <a:latin typeface="Times New Roman"/>
                <a:cs typeface="Times New Roman"/>
              </a:rPr>
              <a:t>Human</a:t>
            </a:r>
            <a:r>
              <a:rPr dirty="0" sz="2200" spc="-10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200" spc="-30" b="1" i="1">
                <a:solidFill>
                  <a:srgbClr val="0000FF"/>
                </a:solidFill>
                <a:latin typeface="Times New Roman"/>
                <a:cs typeface="Times New Roman"/>
              </a:rPr>
              <a:t>Life."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57883" y="1286255"/>
            <a:ext cx="6071616" cy="4785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50800">
              <a:lnSpc>
                <a:spcPts val="1245"/>
              </a:lnSpc>
            </a:pPr>
            <a:fld id="{81D60167-4931-47E6-BA6A-407CBD079E47}" type="slidenum">
              <a:rPr dirty="0" spc="-85"/>
              <a:t>16</a:t>
            </a:fld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828" y="0"/>
            <a:ext cx="914559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36139" y="488949"/>
            <a:ext cx="493077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heavy" spc="-345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</a:rPr>
              <a:t>Few </a:t>
            </a:r>
            <a:r>
              <a:rPr dirty="0" u="heavy" spc="-200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</a:rPr>
              <a:t>Applications </a:t>
            </a:r>
            <a:r>
              <a:rPr dirty="0" u="heavy" spc="-165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</a:rPr>
              <a:t>of</a:t>
            </a:r>
            <a:r>
              <a:rPr dirty="0" u="heavy" spc="-375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</a:rPr>
              <a:t> </a:t>
            </a:r>
            <a:r>
              <a:rPr dirty="0" u="heavy" spc="-215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</a:rPr>
              <a:t>IoT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50800">
              <a:lnSpc>
                <a:spcPts val="1245"/>
              </a:lnSpc>
            </a:pPr>
            <a:fld id="{81D60167-4931-47E6-BA6A-407CBD079E47}" type="slidenum">
              <a:rPr dirty="0" spc="-85"/>
              <a:t>16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507288" y="1210462"/>
            <a:ext cx="7316470" cy="518985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434"/>
              </a:spcBef>
              <a:buClr>
                <a:srgbClr val="0000FF"/>
              </a:buClr>
              <a:buSzPct val="91071"/>
              <a:buFont typeface="Wingdings"/>
              <a:buChar char=""/>
              <a:tabLst>
                <a:tab pos="287655" algn="l"/>
              </a:tabLst>
            </a:pPr>
            <a:r>
              <a:rPr dirty="0" sz="2800" spc="-45">
                <a:latin typeface="Georgia"/>
                <a:cs typeface="Georgia"/>
              </a:rPr>
              <a:t>Building </a:t>
            </a:r>
            <a:r>
              <a:rPr dirty="0" sz="2800" spc="-40">
                <a:latin typeface="Georgia"/>
                <a:cs typeface="Georgia"/>
              </a:rPr>
              <a:t>and </a:t>
            </a:r>
            <a:r>
              <a:rPr dirty="0" sz="2800" spc="-50">
                <a:latin typeface="Georgia"/>
                <a:cs typeface="Georgia"/>
              </a:rPr>
              <a:t>Home</a:t>
            </a:r>
            <a:r>
              <a:rPr dirty="0" sz="2800" spc="-40">
                <a:latin typeface="Georgia"/>
                <a:cs typeface="Georgia"/>
              </a:rPr>
              <a:t> </a:t>
            </a:r>
            <a:r>
              <a:rPr dirty="0" sz="2800" spc="-25">
                <a:latin typeface="Georgia"/>
                <a:cs typeface="Georgia"/>
              </a:rPr>
              <a:t>automation</a:t>
            </a:r>
            <a:endParaRPr sz="28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335"/>
              </a:spcBef>
              <a:buClr>
                <a:srgbClr val="0000FF"/>
              </a:buClr>
              <a:buSzPct val="91071"/>
              <a:buFont typeface="Wingdings"/>
              <a:buChar char=""/>
              <a:tabLst>
                <a:tab pos="287655" algn="l"/>
              </a:tabLst>
            </a:pPr>
            <a:r>
              <a:rPr dirty="0" sz="2800" spc="-35">
                <a:latin typeface="Georgia"/>
                <a:cs typeface="Georgia"/>
              </a:rPr>
              <a:t>Manufacturing</a:t>
            </a:r>
            <a:endParaRPr sz="28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335"/>
              </a:spcBef>
              <a:buClr>
                <a:srgbClr val="0000FF"/>
              </a:buClr>
              <a:buSzPct val="91071"/>
              <a:buFont typeface="Wingdings"/>
              <a:buChar char=""/>
              <a:tabLst>
                <a:tab pos="287655" algn="l"/>
              </a:tabLst>
            </a:pPr>
            <a:r>
              <a:rPr dirty="0" sz="2800" spc="-40">
                <a:latin typeface="Georgia"/>
                <a:cs typeface="Georgia"/>
              </a:rPr>
              <a:t>Medical and </a:t>
            </a:r>
            <a:r>
              <a:rPr dirty="0" sz="2800" spc="-45">
                <a:latin typeface="Georgia"/>
                <a:cs typeface="Georgia"/>
              </a:rPr>
              <a:t>Healthcare</a:t>
            </a:r>
            <a:r>
              <a:rPr dirty="0" sz="2800" spc="-5">
                <a:latin typeface="Georgia"/>
                <a:cs typeface="Georgia"/>
              </a:rPr>
              <a:t> </a:t>
            </a:r>
            <a:r>
              <a:rPr dirty="0" sz="2800" spc="-55">
                <a:latin typeface="Georgia"/>
                <a:cs typeface="Georgia"/>
              </a:rPr>
              <a:t>systems</a:t>
            </a:r>
            <a:endParaRPr sz="28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340"/>
              </a:spcBef>
              <a:buClr>
                <a:srgbClr val="0000FF"/>
              </a:buClr>
              <a:buSzPct val="91071"/>
              <a:buFont typeface="Wingdings"/>
              <a:buChar char=""/>
              <a:tabLst>
                <a:tab pos="287655" algn="l"/>
              </a:tabLst>
            </a:pPr>
            <a:r>
              <a:rPr dirty="0" sz="2800" spc="-55">
                <a:latin typeface="Georgia"/>
                <a:cs typeface="Georgia"/>
              </a:rPr>
              <a:t>Media</a:t>
            </a:r>
            <a:endParaRPr sz="28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335"/>
              </a:spcBef>
              <a:buClr>
                <a:srgbClr val="0000FF"/>
              </a:buClr>
              <a:buSzPct val="91071"/>
              <a:buFont typeface="Wingdings"/>
              <a:buChar char=""/>
              <a:tabLst>
                <a:tab pos="287655" algn="l"/>
              </a:tabLst>
            </a:pPr>
            <a:r>
              <a:rPr dirty="0" sz="2800" spc="-55">
                <a:latin typeface="Georgia"/>
                <a:cs typeface="Georgia"/>
              </a:rPr>
              <a:t>Environmental</a:t>
            </a:r>
            <a:r>
              <a:rPr dirty="0" sz="2800" spc="10">
                <a:latin typeface="Georgia"/>
                <a:cs typeface="Georgia"/>
              </a:rPr>
              <a:t> </a:t>
            </a:r>
            <a:r>
              <a:rPr dirty="0" sz="2800" spc="-30">
                <a:latin typeface="Georgia"/>
                <a:cs typeface="Georgia"/>
              </a:rPr>
              <a:t>monitoring</a:t>
            </a:r>
            <a:endParaRPr sz="28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335"/>
              </a:spcBef>
              <a:buClr>
                <a:srgbClr val="0000FF"/>
              </a:buClr>
              <a:buSzPct val="91071"/>
              <a:buFont typeface="Wingdings"/>
              <a:buChar char=""/>
              <a:tabLst>
                <a:tab pos="287655" algn="l"/>
              </a:tabLst>
            </a:pPr>
            <a:r>
              <a:rPr dirty="0" sz="2800" spc="-50">
                <a:latin typeface="Georgia"/>
                <a:cs typeface="Georgia"/>
              </a:rPr>
              <a:t>Infrastructure</a:t>
            </a:r>
            <a:r>
              <a:rPr dirty="0" sz="2800" spc="-15">
                <a:latin typeface="Georgia"/>
                <a:cs typeface="Georgia"/>
              </a:rPr>
              <a:t> </a:t>
            </a:r>
            <a:r>
              <a:rPr dirty="0" sz="2800" spc="-40">
                <a:latin typeface="Georgia"/>
                <a:cs typeface="Georgia"/>
              </a:rPr>
              <a:t>management</a:t>
            </a:r>
            <a:endParaRPr sz="28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340"/>
              </a:spcBef>
              <a:buClr>
                <a:srgbClr val="0000FF"/>
              </a:buClr>
              <a:buSzPct val="91071"/>
              <a:buFont typeface="Wingdings"/>
              <a:buChar char=""/>
              <a:tabLst>
                <a:tab pos="287655" algn="l"/>
              </a:tabLst>
            </a:pPr>
            <a:r>
              <a:rPr dirty="0" sz="2800" spc="-60">
                <a:latin typeface="Georgia"/>
                <a:cs typeface="Georgia"/>
              </a:rPr>
              <a:t>Energy</a:t>
            </a:r>
            <a:r>
              <a:rPr dirty="0" sz="2800" spc="-50">
                <a:latin typeface="Georgia"/>
                <a:cs typeface="Georgia"/>
              </a:rPr>
              <a:t> </a:t>
            </a:r>
            <a:r>
              <a:rPr dirty="0" sz="2800" spc="-40">
                <a:latin typeface="Georgia"/>
                <a:cs typeface="Georgia"/>
              </a:rPr>
              <a:t>management</a:t>
            </a:r>
            <a:endParaRPr sz="28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335"/>
              </a:spcBef>
              <a:buClr>
                <a:srgbClr val="0000FF"/>
              </a:buClr>
              <a:buSzPct val="91071"/>
              <a:buFont typeface="Wingdings"/>
              <a:buChar char=""/>
              <a:tabLst>
                <a:tab pos="287655" algn="l"/>
              </a:tabLst>
            </a:pPr>
            <a:r>
              <a:rPr dirty="0" sz="2800" spc="-50">
                <a:latin typeface="Georgia"/>
                <a:cs typeface="Georgia"/>
              </a:rPr>
              <a:t>Transportation</a:t>
            </a:r>
            <a:endParaRPr sz="28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340"/>
              </a:spcBef>
              <a:buClr>
                <a:srgbClr val="0000FF"/>
              </a:buClr>
              <a:buSzPct val="91071"/>
              <a:buFont typeface="Wingdings"/>
              <a:buChar char=""/>
              <a:tabLst>
                <a:tab pos="287655" algn="l"/>
              </a:tabLst>
            </a:pPr>
            <a:r>
              <a:rPr dirty="0" sz="2800" spc="-55">
                <a:latin typeface="Georgia"/>
                <a:cs typeface="Georgia"/>
              </a:rPr>
              <a:t>Better </a:t>
            </a:r>
            <a:r>
              <a:rPr dirty="0" sz="2800" spc="-25">
                <a:latin typeface="Georgia"/>
                <a:cs typeface="Georgia"/>
              </a:rPr>
              <a:t>quality of </a:t>
            </a:r>
            <a:r>
              <a:rPr dirty="0" sz="2800" spc="-35">
                <a:latin typeface="Georgia"/>
                <a:cs typeface="Georgia"/>
              </a:rPr>
              <a:t>life </a:t>
            </a:r>
            <a:r>
              <a:rPr dirty="0" sz="2800" spc="-50">
                <a:latin typeface="Georgia"/>
                <a:cs typeface="Georgia"/>
              </a:rPr>
              <a:t>for</a:t>
            </a:r>
            <a:r>
              <a:rPr dirty="0" sz="2800" spc="-210">
                <a:latin typeface="Georgia"/>
                <a:cs typeface="Georgia"/>
              </a:rPr>
              <a:t> </a:t>
            </a:r>
            <a:r>
              <a:rPr dirty="0" sz="2800" spc="-40">
                <a:latin typeface="Georgia"/>
                <a:cs typeface="Georgia"/>
              </a:rPr>
              <a:t>elderly</a:t>
            </a:r>
            <a:endParaRPr sz="28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335"/>
              </a:spcBef>
              <a:buClr>
                <a:srgbClr val="0000FF"/>
              </a:buClr>
              <a:buSzPct val="91071"/>
              <a:buFont typeface="Wingdings"/>
              <a:buChar char=""/>
              <a:tabLst>
                <a:tab pos="287655" algn="l"/>
              </a:tabLst>
            </a:pPr>
            <a:r>
              <a:rPr dirty="0" sz="2800" spc="-40">
                <a:latin typeface="Georgia"/>
                <a:cs typeface="Georgia"/>
              </a:rPr>
              <a:t>... ...</a:t>
            </a:r>
            <a:r>
              <a:rPr dirty="0" sz="2800" spc="45">
                <a:latin typeface="Georgia"/>
                <a:cs typeface="Georgia"/>
              </a:rPr>
              <a:t> </a:t>
            </a:r>
            <a:r>
              <a:rPr dirty="0" sz="2800" spc="-40">
                <a:latin typeface="Georgia"/>
                <a:cs typeface="Georgia"/>
              </a:rPr>
              <a:t>...</a:t>
            </a:r>
            <a:endParaRPr sz="2800">
              <a:latin typeface="Georgia"/>
              <a:cs typeface="Georgia"/>
            </a:endParaRPr>
          </a:p>
          <a:p>
            <a:pPr marL="767080">
              <a:lnSpc>
                <a:spcPct val="100000"/>
              </a:lnSpc>
              <a:spcBef>
                <a:spcPts val="340"/>
              </a:spcBef>
            </a:pPr>
            <a:r>
              <a:rPr dirty="0" sz="2800" spc="60" b="1" i="1">
                <a:solidFill>
                  <a:srgbClr val="0000FF"/>
                </a:solidFill>
                <a:latin typeface="Times New Roman"/>
                <a:cs typeface="Times New Roman"/>
              </a:rPr>
              <a:t>You</a:t>
            </a:r>
            <a:r>
              <a:rPr dirty="0" sz="2800" spc="-70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800" spc="235" b="1" i="1">
                <a:solidFill>
                  <a:srgbClr val="0000FF"/>
                </a:solidFill>
                <a:latin typeface="Times New Roman"/>
                <a:cs typeface="Times New Roman"/>
              </a:rPr>
              <a:t>name</a:t>
            </a:r>
            <a:r>
              <a:rPr dirty="0" sz="2800" spc="-60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800" spc="195" b="1" i="1">
                <a:solidFill>
                  <a:srgbClr val="0000FF"/>
                </a:solidFill>
                <a:latin typeface="Times New Roman"/>
                <a:cs typeface="Times New Roman"/>
              </a:rPr>
              <a:t>it,</a:t>
            </a:r>
            <a:r>
              <a:rPr dirty="0" sz="2800" spc="-60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800" spc="204" b="1" i="1">
                <a:solidFill>
                  <a:srgbClr val="0000FF"/>
                </a:solidFill>
                <a:latin typeface="Times New Roman"/>
                <a:cs typeface="Times New Roman"/>
              </a:rPr>
              <a:t>and</a:t>
            </a:r>
            <a:r>
              <a:rPr dirty="0" sz="2800" spc="-55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800" spc="185" b="1" i="1">
                <a:solidFill>
                  <a:srgbClr val="0000FF"/>
                </a:solidFill>
                <a:latin typeface="Times New Roman"/>
                <a:cs typeface="Times New Roman"/>
              </a:rPr>
              <a:t>you</a:t>
            </a:r>
            <a:r>
              <a:rPr dirty="0" sz="2800" spc="-80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800" spc="150" b="1" i="1">
                <a:solidFill>
                  <a:srgbClr val="0000FF"/>
                </a:solidFill>
                <a:latin typeface="Times New Roman"/>
                <a:cs typeface="Times New Roman"/>
              </a:rPr>
              <a:t>will</a:t>
            </a:r>
            <a:r>
              <a:rPr dirty="0" sz="2800" spc="-75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800" spc="170" b="1" i="1">
                <a:solidFill>
                  <a:srgbClr val="0000FF"/>
                </a:solidFill>
                <a:latin typeface="Times New Roman"/>
                <a:cs typeface="Times New Roman"/>
              </a:rPr>
              <a:t>have</a:t>
            </a:r>
            <a:r>
              <a:rPr dirty="0" sz="2800" spc="-65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800" spc="250" b="1" i="1">
                <a:solidFill>
                  <a:srgbClr val="0000FF"/>
                </a:solidFill>
                <a:latin typeface="Times New Roman"/>
                <a:cs typeface="Times New Roman"/>
              </a:rPr>
              <a:t>it</a:t>
            </a:r>
            <a:r>
              <a:rPr dirty="0" sz="2800" spc="-65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800" spc="145" b="1" i="1">
                <a:solidFill>
                  <a:srgbClr val="0000FF"/>
                </a:solidFill>
                <a:latin typeface="Times New Roman"/>
                <a:cs typeface="Times New Roman"/>
              </a:rPr>
              <a:t>in</a:t>
            </a:r>
            <a:r>
              <a:rPr dirty="0" sz="2800" spc="-55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800" spc="-10" b="1" i="1">
                <a:solidFill>
                  <a:srgbClr val="0000FF"/>
                </a:solidFill>
                <a:latin typeface="Times New Roman"/>
                <a:cs typeface="Times New Roman"/>
              </a:rPr>
              <a:t>IoT!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-828" y="0"/>
            <a:ext cx="9145590" cy="64297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50800">
              <a:lnSpc>
                <a:spcPts val="1245"/>
              </a:lnSpc>
            </a:pPr>
            <a:fld id="{81D60167-4931-47E6-BA6A-407CBD079E47}" type="slidenum">
              <a:rPr dirty="0" spc="-85"/>
              <a:t>16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-828" y="0"/>
            <a:ext cx="9145590" cy="6214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50800">
              <a:lnSpc>
                <a:spcPts val="1245"/>
              </a:lnSpc>
            </a:pPr>
            <a:fld id="{81D60167-4931-47E6-BA6A-407CBD079E47}" type="slidenum">
              <a:rPr dirty="0" spc="-85"/>
              <a:t>16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828" y="0"/>
            <a:ext cx="914559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14626" y="124205"/>
            <a:ext cx="565531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3600" spc="-175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</a:rPr>
              <a:t>Sensors </a:t>
            </a:r>
            <a:r>
              <a:rPr dirty="0" u="heavy" sz="3600" spc="-195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</a:rPr>
              <a:t>in </a:t>
            </a:r>
            <a:r>
              <a:rPr dirty="0" u="heavy" sz="3600" spc="-240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</a:rPr>
              <a:t>even </a:t>
            </a:r>
            <a:r>
              <a:rPr dirty="0" u="heavy" sz="3600" spc="-220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</a:rPr>
              <a:t>the </a:t>
            </a:r>
            <a:r>
              <a:rPr dirty="0" u="heavy" sz="3600" spc="-175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</a:rPr>
              <a:t>holy</a:t>
            </a:r>
            <a:r>
              <a:rPr dirty="0" u="heavy" sz="3600" spc="-585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</a:rPr>
              <a:t> </a:t>
            </a:r>
            <a:r>
              <a:rPr dirty="0" u="heavy" sz="3600" spc="-195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</a:rPr>
              <a:t>cow!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810259" y="4514850"/>
            <a:ext cx="7808595" cy="1854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640080">
              <a:lnSpc>
                <a:spcPct val="100000"/>
              </a:lnSpc>
              <a:spcBef>
                <a:spcPts val="100"/>
              </a:spcBef>
            </a:pPr>
            <a:r>
              <a:rPr dirty="0" sz="2400" spc="-75">
                <a:latin typeface="Georgia"/>
                <a:cs typeface="Georgia"/>
              </a:rPr>
              <a:t>In </a:t>
            </a:r>
            <a:r>
              <a:rPr dirty="0" sz="2400" spc="-5">
                <a:latin typeface="Georgia"/>
                <a:cs typeface="Georgia"/>
              </a:rPr>
              <a:t>the </a:t>
            </a:r>
            <a:r>
              <a:rPr dirty="0" sz="2400" spc="-40">
                <a:latin typeface="Georgia"/>
                <a:cs typeface="Georgia"/>
              </a:rPr>
              <a:t>world </a:t>
            </a:r>
            <a:r>
              <a:rPr dirty="0" sz="2400" spc="-20">
                <a:latin typeface="Georgia"/>
                <a:cs typeface="Georgia"/>
              </a:rPr>
              <a:t>of </a:t>
            </a:r>
            <a:r>
              <a:rPr dirty="0" sz="2400" spc="-110">
                <a:latin typeface="Georgia"/>
                <a:cs typeface="Georgia"/>
              </a:rPr>
              <a:t>IoT, </a:t>
            </a:r>
            <a:r>
              <a:rPr dirty="0" sz="2400" spc="-35">
                <a:latin typeface="Georgia"/>
                <a:cs typeface="Georgia"/>
              </a:rPr>
              <a:t>even </a:t>
            </a:r>
            <a:r>
              <a:rPr dirty="0" sz="2400" spc="-5">
                <a:latin typeface="Georgia"/>
                <a:cs typeface="Georgia"/>
              </a:rPr>
              <a:t>the </a:t>
            </a:r>
            <a:r>
              <a:rPr dirty="0" sz="2400" spc="-45">
                <a:latin typeface="Georgia"/>
                <a:cs typeface="Georgia"/>
              </a:rPr>
              <a:t>cows </a:t>
            </a:r>
            <a:r>
              <a:rPr dirty="0" sz="2400" spc="-20">
                <a:latin typeface="Georgia"/>
                <a:cs typeface="Georgia"/>
              </a:rPr>
              <a:t>will </a:t>
            </a:r>
            <a:r>
              <a:rPr dirty="0" sz="2400" spc="-15">
                <a:latin typeface="Georgia"/>
                <a:cs typeface="Georgia"/>
              </a:rPr>
              <a:t>be connected  </a:t>
            </a:r>
            <a:r>
              <a:rPr dirty="0" sz="2400" spc="-35">
                <a:latin typeface="Georgia"/>
                <a:cs typeface="Georgia"/>
              </a:rPr>
              <a:t>and </a:t>
            </a:r>
            <a:r>
              <a:rPr dirty="0" sz="2400" spc="-30">
                <a:latin typeface="Georgia"/>
                <a:cs typeface="Georgia"/>
              </a:rPr>
              <a:t>monitored. </a:t>
            </a:r>
            <a:r>
              <a:rPr dirty="0" sz="2400" spc="-50">
                <a:latin typeface="Georgia"/>
                <a:cs typeface="Georgia"/>
              </a:rPr>
              <a:t>Sensors </a:t>
            </a:r>
            <a:r>
              <a:rPr dirty="0" sz="2400" spc="-60">
                <a:latin typeface="Georgia"/>
                <a:cs typeface="Georgia"/>
              </a:rPr>
              <a:t>are </a:t>
            </a:r>
            <a:r>
              <a:rPr dirty="0" sz="2400" spc="-30">
                <a:latin typeface="Georgia"/>
                <a:cs typeface="Georgia"/>
              </a:rPr>
              <a:t>implanted </a:t>
            </a:r>
            <a:r>
              <a:rPr dirty="0" sz="2400" spc="-25">
                <a:latin typeface="Georgia"/>
                <a:cs typeface="Georgia"/>
              </a:rPr>
              <a:t>in </a:t>
            </a:r>
            <a:r>
              <a:rPr dirty="0" sz="2400" spc="-5">
                <a:latin typeface="Georgia"/>
                <a:cs typeface="Georgia"/>
              </a:rPr>
              <a:t>the </a:t>
            </a:r>
            <a:r>
              <a:rPr dirty="0" sz="2400" spc="-50">
                <a:latin typeface="Georgia"/>
                <a:cs typeface="Georgia"/>
              </a:rPr>
              <a:t>ears </a:t>
            </a:r>
            <a:r>
              <a:rPr dirty="0" sz="2400" spc="-20">
                <a:latin typeface="Georgia"/>
                <a:cs typeface="Georgia"/>
              </a:rPr>
              <a:t>of cattle.  </a:t>
            </a:r>
            <a:r>
              <a:rPr dirty="0" sz="2400" spc="-30">
                <a:latin typeface="Georgia"/>
                <a:cs typeface="Georgia"/>
              </a:rPr>
              <a:t>This </a:t>
            </a:r>
            <a:r>
              <a:rPr dirty="0" sz="2400" spc="-40">
                <a:latin typeface="Georgia"/>
                <a:cs typeface="Georgia"/>
              </a:rPr>
              <a:t>allows </a:t>
            </a:r>
            <a:r>
              <a:rPr dirty="0" sz="2400" spc="-50">
                <a:latin typeface="Georgia"/>
                <a:cs typeface="Georgia"/>
              </a:rPr>
              <a:t>farmers </a:t>
            </a:r>
            <a:r>
              <a:rPr dirty="0" sz="2400" spc="-10">
                <a:latin typeface="Georgia"/>
                <a:cs typeface="Georgia"/>
              </a:rPr>
              <a:t>to </a:t>
            </a:r>
            <a:r>
              <a:rPr dirty="0" sz="2400" spc="-30">
                <a:latin typeface="Georgia"/>
                <a:cs typeface="Georgia"/>
              </a:rPr>
              <a:t>monitor </a:t>
            </a:r>
            <a:r>
              <a:rPr dirty="0" sz="2400" spc="-40">
                <a:latin typeface="Georgia"/>
                <a:cs typeface="Georgia"/>
              </a:rPr>
              <a:t>cows’ </a:t>
            </a:r>
            <a:r>
              <a:rPr dirty="0" sz="2400" spc="-15">
                <a:latin typeface="Georgia"/>
                <a:cs typeface="Georgia"/>
              </a:rPr>
              <a:t>health </a:t>
            </a:r>
            <a:r>
              <a:rPr dirty="0" sz="2400" spc="-35">
                <a:latin typeface="Georgia"/>
                <a:cs typeface="Georgia"/>
              </a:rPr>
              <a:t>and </a:t>
            </a:r>
            <a:r>
              <a:rPr dirty="0" sz="2400" spc="-25">
                <a:latin typeface="Georgia"/>
                <a:cs typeface="Georgia"/>
              </a:rPr>
              <a:t>track their  </a:t>
            </a:r>
            <a:r>
              <a:rPr dirty="0" sz="2400" spc="-35">
                <a:latin typeface="Georgia"/>
                <a:cs typeface="Georgia"/>
              </a:rPr>
              <a:t>movements, </a:t>
            </a:r>
            <a:r>
              <a:rPr dirty="0" sz="2400" spc="-30">
                <a:latin typeface="Georgia"/>
                <a:cs typeface="Georgia"/>
              </a:rPr>
              <a:t>ensuring </a:t>
            </a:r>
            <a:r>
              <a:rPr dirty="0" sz="2400" spc="-60">
                <a:latin typeface="Georgia"/>
                <a:cs typeface="Georgia"/>
              </a:rPr>
              <a:t>a </a:t>
            </a:r>
            <a:r>
              <a:rPr dirty="0" sz="2400" spc="-40">
                <a:latin typeface="Georgia"/>
                <a:cs typeface="Georgia"/>
              </a:rPr>
              <a:t>healthier, more </a:t>
            </a:r>
            <a:r>
              <a:rPr dirty="0" sz="2400" spc="-20">
                <a:latin typeface="Georgia"/>
                <a:cs typeface="Georgia"/>
              </a:rPr>
              <a:t>plentiful </a:t>
            </a:r>
            <a:r>
              <a:rPr dirty="0" sz="2400" spc="-40">
                <a:latin typeface="Georgia"/>
                <a:cs typeface="Georgia"/>
              </a:rPr>
              <a:t>supply </a:t>
            </a:r>
            <a:r>
              <a:rPr dirty="0" sz="2400" spc="-25">
                <a:latin typeface="Georgia"/>
                <a:cs typeface="Georgia"/>
              </a:rPr>
              <a:t>of  milk. </a:t>
            </a:r>
            <a:r>
              <a:rPr dirty="0" sz="2400" spc="60">
                <a:latin typeface="Georgia"/>
                <a:cs typeface="Georgia"/>
              </a:rPr>
              <a:t>On </a:t>
            </a:r>
            <a:r>
              <a:rPr dirty="0" sz="2400" spc="-60">
                <a:latin typeface="Georgia"/>
                <a:cs typeface="Georgia"/>
              </a:rPr>
              <a:t>average, </a:t>
            </a:r>
            <a:r>
              <a:rPr dirty="0" sz="2400" spc="-15">
                <a:latin typeface="Georgia"/>
                <a:cs typeface="Georgia"/>
              </a:rPr>
              <a:t>each </a:t>
            </a:r>
            <a:r>
              <a:rPr dirty="0" sz="2400" spc="-30">
                <a:latin typeface="Georgia"/>
                <a:cs typeface="Georgia"/>
              </a:rPr>
              <a:t>cow </a:t>
            </a:r>
            <a:r>
              <a:rPr dirty="0" sz="2400" spc="-40">
                <a:latin typeface="Georgia"/>
                <a:cs typeface="Georgia"/>
              </a:rPr>
              <a:t>generates </a:t>
            </a:r>
            <a:r>
              <a:rPr dirty="0" sz="2400" spc="-15">
                <a:latin typeface="Georgia"/>
                <a:cs typeface="Georgia"/>
              </a:rPr>
              <a:t>about </a:t>
            </a:r>
            <a:r>
              <a:rPr dirty="0" sz="2400" spc="-185">
                <a:latin typeface="Georgia"/>
                <a:cs typeface="Georgia"/>
              </a:rPr>
              <a:t>200 </a:t>
            </a:r>
            <a:r>
              <a:rPr dirty="0" sz="2400" spc="-100">
                <a:latin typeface="Georgia"/>
                <a:cs typeface="Georgia"/>
              </a:rPr>
              <a:t>MB</a:t>
            </a:r>
            <a:r>
              <a:rPr dirty="0" sz="2400" spc="-90">
                <a:latin typeface="Georgia"/>
                <a:cs typeface="Georgia"/>
              </a:rPr>
              <a:t> </a:t>
            </a:r>
            <a:r>
              <a:rPr dirty="0" sz="2400" spc="-25">
                <a:latin typeface="Georgia"/>
                <a:cs typeface="Georgia"/>
              </a:rPr>
              <a:t>of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0259" y="6343903"/>
            <a:ext cx="27666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30">
                <a:latin typeface="Georgia"/>
                <a:cs typeface="Georgia"/>
              </a:rPr>
              <a:t>information </a:t>
            </a:r>
            <a:r>
              <a:rPr dirty="0" sz="2400" spc="-35">
                <a:latin typeface="Georgia"/>
                <a:cs typeface="Georgia"/>
              </a:rPr>
              <a:t>per</a:t>
            </a:r>
            <a:r>
              <a:rPr dirty="0" sz="2400" spc="-215">
                <a:latin typeface="Georgia"/>
                <a:cs typeface="Georgia"/>
              </a:rPr>
              <a:t> </a:t>
            </a:r>
            <a:r>
              <a:rPr dirty="0" sz="2400" spc="-95">
                <a:latin typeface="Georgia"/>
                <a:cs typeface="Georgia"/>
              </a:rPr>
              <a:t>year.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44306" y="6517640"/>
            <a:ext cx="15557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90">
                <a:solidFill>
                  <a:srgbClr val="5F6680"/>
                </a:solidFill>
                <a:latin typeface="Georgia"/>
                <a:cs typeface="Georgia"/>
              </a:rPr>
              <a:t>19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29255" y="714843"/>
            <a:ext cx="4115301" cy="37852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828" y="0"/>
            <a:ext cx="914559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38729" y="70485"/>
            <a:ext cx="429514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04"/>
              <a:t>Plan </a:t>
            </a:r>
            <a:r>
              <a:rPr dirty="0" spc="-165"/>
              <a:t>of</a:t>
            </a:r>
            <a:r>
              <a:rPr dirty="0" spc="-440"/>
              <a:t> </a:t>
            </a:r>
            <a:r>
              <a:rPr dirty="0" spc="-229"/>
              <a:t>Presentation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593073" y="6555667"/>
            <a:ext cx="108585" cy="17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5"/>
              </a:lnSpc>
            </a:pPr>
            <a:fld id="{81D60167-4931-47E6-BA6A-407CBD079E47}" type="slidenum">
              <a:rPr dirty="0" sz="1200" spc="-30">
                <a:solidFill>
                  <a:srgbClr val="5F6680"/>
                </a:solidFill>
                <a:latin typeface="Georgia"/>
                <a:cs typeface="Georgia"/>
              </a:rPr>
              <a:t>6</a:t>
            </a:fld>
            <a:endParaRPr sz="120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4370" y="1057782"/>
            <a:ext cx="5927090" cy="446532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5"/>
              </a:spcBef>
              <a:buClr>
                <a:srgbClr val="FF00FF"/>
              </a:buClr>
              <a:buSzPct val="94230"/>
              <a:buFont typeface="Wingdings"/>
              <a:buChar char=""/>
              <a:tabLst>
                <a:tab pos="287020" algn="l"/>
              </a:tabLst>
            </a:pPr>
            <a:r>
              <a:rPr dirty="0" sz="2600" spc="15">
                <a:latin typeface="Georgia"/>
                <a:cs typeface="Georgia"/>
              </a:rPr>
              <a:t>What </a:t>
            </a:r>
            <a:r>
              <a:rPr dirty="0" sz="2600" spc="-55">
                <a:latin typeface="Georgia"/>
                <a:cs typeface="Georgia"/>
              </a:rPr>
              <a:t>is </a:t>
            </a:r>
            <a:r>
              <a:rPr dirty="0" sz="2600" spc="-35">
                <a:latin typeface="Georgia"/>
                <a:cs typeface="Georgia"/>
              </a:rPr>
              <a:t>Internet </a:t>
            </a:r>
            <a:r>
              <a:rPr dirty="0" sz="2600" spc="-20">
                <a:latin typeface="Georgia"/>
                <a:cs typeface="Georgia"/>
              </a:rPr>
              <a:t>of</a:t>
            </a:r>
            <a:r>
              <a:rPr dirty="0" sz="2600" spc="-110">
                <a:latin typeface="Georgia"/>
                <a:cs typeface="Georgia"/>
              </a:rPr>
              <a:t> </a:t>
            </a:r>
            <a:r>
              <a:rPr dirty="0" sz="2600" spc="-40">
                <a:latin typeface="Georgia"/>
                <a:cs typeface="Georgia"/>
              </a:rPr>
              <a:t>Things?</a:t>
            </a:r>
            <a:endParaRPr sz="26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2185"/>
              </a:spcBef>
              <a:buClr>
                <a:srgbClr val="FF00FF"/>
              </a:buClr>
              <a:buSzPct val="94230"/>
              <a:buFont typeface="Wingdings"/>
              <a:buChar char=""/>
              <a:tabLst>
                <a:tab pos="287020" algn="l"/>
              </a:tabLst>
            </a:pPr>
            <a:r>
              <a:rPr dirty="0" sz="2600" spc="-35">
                <a:latin typeface="Georgia"/>
                <a:cs typeface="Georgia"/>
              </a:rPr>
              <a:t>History</a:t>
            </a:r>
            <a:endParaRPr sz="26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2185"/>
              </a:spcBef>
              <a:buClr>
                <a:srgbClr val="FF00FF"/>
              </a:buClr>
              <a:buSzPct val="94230"/>
              <a:buFont typeface="Wingdings"/>
              <a:buChar char=""/>
              <a:tabLst>
                <a:tab pos="287020" algn="l"/>
              </a:tabLst>
            </a:pPr>
            <a:r>
              <a:rPr dirty="0" sz="2600" spc="-60">
                <a:latin typeface="Georgia"/>
                <a:cs typeface="Georgia"/>
              </a:rPr>
              <a:t>How </a:t>
            </a:r>
            <a:r>
              <a:rPr dirty="0" sz="2600" spc="-65">
                <a:latin typeface="Georgia"/>
                <a:cs typeface="Georgia"/>
              </a:rPr>
              <a:t>IoT</a:t>
            </a:r>
            <a:r>
              <a:rPr dirty="0" sz="2600" spc="-55">
                <a:latin typeface="Georgia"/>
                <a:cs typeface="Georgia"/>
              </a:rPr>
              <a:t> </a:t>
            </a:r>
            <a:r>
              <a:rPr dirty="0" sz="2600" spc="-60">
                <a:latin typeface="Georgia"/>
                <a:cs typeface="Georgia"/>
              </a:rPr>
              <a:t>Works?</a:t>
            </a:r>
            <a:endParaRPr sz="26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2185"/>
              </a:spcBef>
              <a:buClr>
                <a:srgbClr val="FF00FF"/>
              </a:buClr>
              <a:buSzPct val="94230"/>
              <a:buFont typeface="Wingdings"/>
              <a:buChar char=""/>
              <a:tabLst>
                <a:tab pos="287020" algn="l"/>
              </a:tabLst>
            </a:pPr>
            <a:r>
              <a:rPr dirty="0" sz="2600" spc="-90">
                <a:latin typeface="Georgia"/>
                <a:cs typeface="Georgia"/>
              </a:rPr>
              <a:t>Few </a:t>
            </a:r>
            <a:r>
              <a:rPr dirty="0" sz="2600" spc="-25">
                <a:latin typeface="Georgia"/>
                <a:cs typeface="Georgia"/>
              </a:rPr>
              <a:t>Applications </a:t>
            </a:r>
            <a:r>
              <a:rPr dirty="0" sz="2600" spc="-20">
                <a:latin typeface="Georgia"/>
                <a:cs typeface="Georgia"/>
              </a:rPr>
              <a:t>of </a:t>
            </a:r>
            <a:r>
              <a:rPr dirty="0" sz="2600" spc="-65">
                <a:latin typeface="Georgia"/>
                <a:cs typeface="Georgia"/>
              </a:rPr>
              <a:t>IoT</a:t>
            </a:r>
            <a:endParaRPr sz="26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2185"/>
              </a:spcBef>
              <a:buClr>
                <a:srgbClr val="FF00FF"/>
              </a:buClr>
              <a:buSzPct val="94230"/>
              <a:buFont typeface="Wingdings"/>
              <a:buChar char=""/>
              <a:tabLst>
                <a:tab pos="287020" algn="l"/>
              </a:tabLst>
            </a:pPr>
            <a:r>
              <a:rPr dirty="0" sz="2600" spc="-35">
                <a:latin typeface="Georgia"/>
                <a:cs typeface="Georgia"/>
              </a:rPr>
              <a:t>Current </a:t>
            </a:r>
            <a:r>
              <a:rPr dirty="0" sz="2600" spc="-40">
                <a:latin typeface="Georgia"/>
                <a:cs typeface="Georgia"/>
              </a:rPr>
              <a:t>Status </a:t>
            </a:r>
            <a:r>
              <a:rPr dirty="0" sz="2600" spc="-85">
                <a:latin typeface="Georgia"/>
                <a:cs typeface="Georgia"/>
              </a:rPr>
              <a:t>&amp; </a:t>
            </a:r>
            <a:r>
              <a:rPr dirty="0" sz="2600" spc="-55">
                <a:latin typeface="Georgia"/>
                <a:cs typeface="Georgia"/>
              </a:rPr>
              <a:t>Future </a:t>
            </a:r>
            <a:r>
              <a:rPr dirty="0" sz="2600" spc="-35">
                <a:latin typeface="Georgia"/>
                <a:cs typeface="Georgia"/>
              </a:rPr>
              <a:t>Prospect </a:t>
            </a:r>
            <a:r>
              <a:rPr dirty="0" sz="2600" spc="-20">
                <a:latin typeface="Georgia"/>
                <a:cs typeface="Georgia"/>
              </a:rPr>
              <a:t>of</a:t>
            </a:r>
            <a:r>
              <a:rPr dirty="0" sz="2600" spc="-10">
                <a:latin typeface="Georgia"/>
                <a:cs typeface="Georgia"/>
              </a:rPr>
              <a:t> </a:t>
            </a:r>
            <a:r>
              <a:rPr dirty="0" sz="2600" spc="-65">
                <a:latin typeface="Georgia"/>
                <a:cs typeface="Georgia"/>
              </a:rPr>
              <a:t>IoT</a:t>
            </a:r>
            <a:endParaRPr sz="26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2185"/>
              </a:spcBef>
              <a:buClr>
                <a:srgbClr val="FF00FF"/>
              </a:buClr>
              <a:buSzPct val="94230"/>
              <a:buFont typeface="Wingdings"/>
              <a:buChar char=""/>
              <a:tabLst>
                <a:tab pos="287020" algn="l"/>
              </a:tabLst>
            </a:pPr>
            <a:r>
              <a:rPr dirty="0" sz="2600" spc="-30">
                <a:latin typeface="Georgia"/>
                <a:cs typeface="Georgia"/>
              </a:rPr>
              <a:t>Technological Challenges </a:t>
            </a:r>
            <a:r>
              <a:rPr dirty="0" sz="2600" spc="-20">
                <a:latin typeface="Georgia"/>
                <a:cs typeface="Georgia"/>
              </a:rPr>
              <a:t>of</a:t>
            </a:r>
            <a:r>
              <a:rPr dirty="0" sz="2600" spc="40">
                <a:latin typeface="Georgia"/>
                <a:cs typeface="Georgia"/>
              </a:rPr>
              <a:t> </a:t>
            </a:r>
            <a:r>
              <a:rPr dirty="0" sz="2600" spc="-65">
                <a:latin typeface="Georgia"/>
                <a:cs typeface="Georgia"/>
              </a:rPr>
              <a:t>IoT</a:t>
            </a:r>
            <a:endParaRPr sz="26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2185"/>
              </a:spcBef>
              <a:buClr>
                <a:srgbClr val="FF00FF"/>
              </a:buClr>
              <a:buSzPct val="94230"/>
              <a:buFont typeface="Wingdings"/>
              <a:buChar char=""/>
              <a:tabLst>
                <a:tab pos="287020" algn="l"/>
              </a:tabLst>
            </a:pPr>
            <a:r>
              <a:rPr dirty="0" sz="2600" spc="-30">
                <a:latin typeface="Georgia"/>
                <a:cs typeface="Georgia"/>
              </a:rPr>
              <a:t>Criticisms </a:t>
            </a:r>
            <a:r>
              <a:rPr dirty="0" sz="2600" spc="-85">
                <a:latin typeface="Georgia"/>
                <a:cs typeface="Georgia"/>
              </a:rPr>
              <a:t>&amp; </a:t>
            </a:r>
            <a:r>
              <a:rPr dirty="0" sz="2600" spc="-40">
                <a:latin typeface="Georgia"/>
                <a:cs typeface="Georgia"/>
              </a:rPr>
              <a:t>Controversies </a:t>
            </a:r>
            <a:r>
              <a:rPr dirty="0" sz="2600" spc="-20">
                <a:latin typeface="Georgia"/>
                <a:cs typeface="Georgia"/>
              </a:rPr>
              <a:t>of</a:t>
            </a:r>
            <a:r>
              <a:rPr dirty="0" sz="2600" spc="60">
                <a:latin typeface="Georgia"/>
                <a:cs typeface="Georgia"/>
              </a:rPr>
              <a:t> </a:t>
            </a:r>
            <a:r>
              <a:rPr dirty="0" sz="2600" spc="-65">
                <a:latin typeface="Georgia"/>
                <a:cs typeface="Georgia"/>
              </a:rPr>
              <a:t>IoT</a:t>
            </a:r>
            <a:endParaRPr sz="26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-828" y="0"/>
            <a:ext cx="9145590" cy="6038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45"/>
              </a:lnSpc>
            </a:pPr>
            <a:fld id="{81D60167-4931-47E6-BA6A-407CBD079E47}" type="slidenum">
              <a:rPr dirty="0" spc="-90"/>
              <a:t>20</a:t>
            </a:fld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-828" y="0"/>
            <a:ext cx="9145590" cy="6297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45"/>
              </a:lnSpc>
            </a:pPr>
            <a:fld id="{81D60167-4931-47E6-BA6A-407CBD079E47}" type="slidenum">
              <a:rPr dirty="0" spc="-90"/>
              <a:t>20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29066" y="6517640"/>
            <a:ext cx="17208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0">
                <a:solidFill>
                  <a:srgbClr val="5F6680"/>
                </a:solidFill>
                <a:latin typeface="Georgia"/>
                <a:cs typeface="Georgia"/>
              </a:rPr>
              <a:t>22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-828" y="0"/>
            <a:ext cx="9145590" cy="6214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02027" y="6274409"/>
            <a:ext cx="52120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65" i="1">
                <a:solidFill>
                  <a:srgbClr val="0000FF"/>
                </a:solidFill>
                <a:latin typeface="Times New Roman"/>
                <a:cs typeface="Times New Roman"/>
              </a:rPr>
              <a:t>IoT</a:t>
            </a:r>
            <a:r>
              <a:rPr dirty="0" sz="2800" spc="-145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800" spc="165" i="1">
                <a:solidFill>
                  <a:srgbClr val="0000FF"/>
                </a:solidFill>
                <a:latin typeface="Times New Roman"/>
                <a:cs typeface="Times New Roman"/>
              </a:rPr>
              <a:t>helps</a:t>
            </a:r>
            <a:r>
              <a:rPr dirty="0" sz="2800" spc="-65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800" spc="190" i="1">
                <a:solidFill>
                  <a:srgbClr val="0000FF"/>
                </a:solidFill>
                <a:latin typeface="Times New Roman"/>
                <a:cs typeface="Times New Roman"/>
              </a:rPr>
              <a:t>you</a:t>
            </a:r>
            <a:r>
              <a:rPr dirty="0" sz="2800" spc="-90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800" spc="145" i="1">
                <a:solidFill>
                  <a:srgbClr val="0000FF"/>
                </a:solidFill>
                <a:latin typeface="Times New Roman"/>
                <a:cs typeface="Times New Roman"/>
              </a:rPr>
              <a:t>in</a:t>
            </a:r>
            <a:r>
              <a:rPr dirty="0" sz="2800" spc="-60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800" spc="-160" i="1">
                <a:solidFill>
                  <a:srgbClr val="0000FF"/>
                </a:solidFill>
                <a:latin typeface="Times New Roman"/>
                <a:cs typeface="Times New Roman"/>
              </a:rPr>
              <a:t>LIFE</a:t>
            </a:r>
            <a:r>
              <a:rPr dirty="0" sz="2800" spc="-65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800" spc="15" i="1">
                <a:solidFill>
                  <a:srgbClr val="0000FF"/>
                </a:solidFill>
                <a:latin typeface="Times New Roman"/>
                <a:cs typeface="Times New Roman"/>
              </a:rPr>
              <a:t>LOGGING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-828" y="0"/>
            <a:ext cx="9145590" cy="6182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45"/>
              </a:lnSpc>
            </a:pPr>
            <a:fld id="{81D60167-4931-47E6-BA6A-407CBD079E47}" type="slidenum">
              <a:rPr dirty="0" spc="-60"/>
              <a:t>26</a:t>
            </a:fld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828" y="0"/>
            <a:ext cx="914559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6673" y="616965"/>
            <a:ext cx="755523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85">
                <a:solidFill>
                  <a:srgbClr val="FF0000"/>
                </a:solidFill>
                <a:latin typeface="Times New Roman"/>
                <a:cs typeface="Times New Roman"/>
              </a:rPr>
              <a:t>Current</a:t>
            </a:r>
            <a:r>
              <a:rPr dirty="0" sz="3200" spc="-114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135">
                <a:solidFill>
                  <a:srgbClr val="FF0000"/>
                </a:solidFill>
                <a:latin typeface="Times New Roman"/>
                <a:cs typeface="Times New Roman"/>
              </a:rPr>
              <a:t>Status</a:t>
            </a:r>
            <a:r>
              <a:rPr dirty="0" sz="3200" spc="-12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-340">
                <a:solidFill>
                  <a:srgbClr val="FF0000"/>
                </a:solidFill>
                <a:latin typeface="Times New Roman"/>
                <a:cs typeface="Times New Roman"/>
              </a:rPr>
              <a:t>&amp;</a:t>
            </a:r>
            <a:r>
              <a:rPr dirty="0" sz="3200" spc="-4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105">
                <a:solidFill>
                  <a:srgbClr val="FF0000"/>
                </a:solidFill>
                <a:latin typeface="Times New Roman"/>
                <a:cs typeface="Times New Roman"/>
              </a:rPr>
              <a:t>Future</a:t>
            </a:r>
            <a:r>
              <a:rPr dirty="0" sz="3200" spc="-11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165">
                <a:solidFill>
                  <a:srgbClr val="FF0000"/>
                </a:solidFill>
                <a:latin typeface="Times New Roman"/>
                <a:cs typeface="Times New Roman"/>
              </a:rPr>
              <a:t>Prospect</a:t>
            </a:r>
            <a:r>
              <a:rPr dirty="0" sz="3200" spc="-20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19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dirty="0" sz="3200" spc="5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30">
                <a:solidFill>
                  <a:srgbClr val="FF0000"/>
                </a:solidFill>
                <a:latin typeface="Times New Roman"/>
                <a:cs typeface="Times New Roman"/>
              </a:rPr>
              <a:t>IoT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9871" y="1357884"/>
            <a:ext cx="8061599" cy="45003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19403" y="6125057"/>
            <a:ext cx="72161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65" b="1" i="1">
                <a:solidFill>
                  <a:srgbClr val="0000FF"/>
                </a:solidFill>
                <a:latin typeface="Times New Roman"/>
                <a:cs typeface="Times New Roman"/>
              </a:rPr>
              <a:t>“Change</a:t>
            </a:r>
            <a:r>
              <a:rPr dirty="0" sz="2400" spc="-55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400" spc="135" b="1" i="1">
                <a:solidFill>
                  <a:srgbClr val="0000FF"/>
                </a:solidFill>
                <a:latin typeface="Times New Roman"/>
                <a:cs typeface="Times New Roman"/>
              </a:rPr>
              <a:t>is</a:t>
            </a:r>
            <a:r>
              <a:rPr dirty="0" sz="2400" spc="-65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400" spc="195" b="1" i="1">
                <a:solidFill>
                  <a:srgbClr val="0000FF"/>
                </a:solidFill>
                <a:latin typeface="Times New Roman"/>
                <a:cs typeface="Times New Roman"/>
              </a:rPr>
              <a:t>the</a:t>
            </a:r>
            <a:r>
              <a:rPr dirty="0" sz="2400" spc="-40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400" spc="155" b="1" i="1">
                <a:solidFill>
                  <a:srgbClr val="0000FF"/>
                </a:solidFill>
                <a:latin typeface="Times New Roman"/>
                <a:cs typeface="Times New Roman"/>
              </a:rPr>
              <a:t>only</a:t>
            </a:r>
            <a:r>
              <a:rPr dirty="0" sz="2400" spc="-50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400" spc="165" b="1" i="1">
                <a:solidFill>
                  <a:srgbClr val="0000FF"/>
                </a:solidFill>
                <a:latin typeface="Times New Roman"/>
                <a:cs typeface="Times New Roman"/>
              </a:rPr>
              <a:t>thing</a:t>
            </a:r>
            <a:r>
              <a:rPr dirty="0" sz="2400" spc="-55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400" spc="195" b="1" i="1">
                <a:solidFill>
                  <a:srgbClr val="0000FF"/>
                </a:solidFill>
                <a:latin typeface="Times New Roman"/>
                <a:cs typeface="Times New Roman"/>
              </a:rPr>
              <a:t>permanent</a:t>
            </a:r>
            <a:r>
              <a:rPr dirty="0" sz="2400" spc="-55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400" spc="125" b="1" i="1">
                <a:solidFill>
                  <a:srgbClr val="0000FF"/>
                </a:solidFill>
                <a:latin typeface="Times New Roman"/>
                <a:cs typeface="Times New Roman"/>
              </a:rPr>
              <a:t>in</a:t>
            </a:r>
            <a:r>
              <a:rPr dirty="0" sz="2400" spc="-45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400" spc="170" b="1" i="1">
                <a:solidFill>
                  <a:srgbClr val="0000FF"/>
                </a:solidFill>
                <a:latin typeface="Times New Roman"/>
                <a:cs typeface="Times New Roman"/>
              </a:rPr>
              <a:t>this</a:t>
            </a:r>
            <a:r>
              <a:rPr dirty="0" sz="2400" spc="-60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400" spc="75" b="1" i="1">
                <a:solidFill>
                  <a:srgbClr val="0000FF"/>
                </a:solidFill>
                <a:latin typeface="Times New Roman"/>
                <a:cs typeface="Times New Roman"/>
              </a:rPr>
              <a:t>world”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45"/>
              </a:lnSpc>
            </a:pPr>
            <a:fld id="{81D60167-4931-47E6-BA6A-407CBD079E47}" type="slidenum">
              <a:rPr dirty="0" spc="-60"/>
              <a:t>26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828" y="0"/>
            <a:ext cx="914559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50747" y="552958"/>
            <a:ext cx="710184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3600" spc="-235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</a:rPr>
              <a:t>TECHNOLOGICAL </a:t>
            </a:r>
            <a:r>
              <a:rPr dirty="0" u="heavy" sz="3600" spc="-245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</a:rPr>
              <a:t>CHALLENGES </a:t>
            </a:r>
            <a:r>
              <a:rPr dirty="0" u="heavy" sz="3600" spc="-270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</a:rPr>
              <a:t>OF</a:t>
            </a:r>
            <a:r>
              <a:rPr dirty="0" u="heavy" sz="3600" spc="-430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</a:rPr>
              <a:t> </a:t>
            </a:r>
            <a:r>
              <a:rPr dirty="0" u="heavy" sz="3600" spc="-190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</a:rPr>
              <a:t>IoT</a:t>
            </a:r>
            <a:endParaRPr sz="36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45"/>
              </a:lnSpc>
            </a:pPr>
            <a:fld id="{81D60167-4931-47E6-BA6A-407CBD079E47}" type="slidenum">
              <a:rPr dirty="0" spc="-60"/>
              <a:t>26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507288" y="1219301"/>
            <a:ext cx="7874634" cy="5257165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287020">
              <a:lnSpc>
                <a:spcPct val="100000"/>
              </a:lnSpc>
              <a:spcBef>
                <a:spcPts val="720"/>
              </a:spcBef>
            </a:pPr>
            <a:r>
              <a:rPr dirty="0" sz="2600" spc="10">
                <a:latin typeface="Georgia"/>
                <a:cs typeface="Georgia"/>
              </a:rPr>
              <a:t>At </a:t>
            </a:r>
            <a:r>
              <a:rPr dirty="0" sz="2600" spc="-35">
                <a:latin typeface="Georgia"/>
                <a:cs typeface="Georgia"/>
              </a:rPr>
              <a:t>present </a:t>
            </a:r>
            <a:r>
              <a:rPr dirty="0" sz="2600" spc="-65">
                <a:latin typeface="Georgia"/>
                <a:cs typeface="Georgia"/>
              </a:rPr>
              <a:t>IoT </a:t>
            </a:r>
            <a:r>
              <a:rPr dirty="0" sz="2600" spc="-50">
                <a:latin typeface="Georgia"/>
                <a:cs typeface="Georgia"/>
              </a:rPr>
              <a:t>is </a:t>
            </a:r>
            <a:r>
              <a:rPr dirty="0" sz="2600" spc="-35">
                <a:latin typeface="Georgia"/>
                <a:cs typeface="Georgia"/>
              </a:rPr>
              <a:t>faced </a:t>
            </a:r>
            <a:r>
              <a:rPr dirty="0" sz="2600" spc="-5">
                <a:latin typeface="Georgia"/>
                <a:cs typeface="Georgia"/>
              </a:rPr>
              <a:t>with </a:t>
            </a:r>
            <a:r>
              <a:rPr dirty="0" sz="2600" spc="-50">
                <a:latin typeface="Georgia"/>
                <a:cs typeface="Georgia"/>
              </a:rPr>
              <a:t>many </a:t>
            </a:r>
            <a:r>
              <a:rPr dirty="0" sz="2600" spc="-35">
                <a:latin typeface="Georgia"/>
                <a:cs typeface="Georgia"/>
              </a:rPr>
              <a:t>challenges, </a:t>
            </a:r>
            <a:r>
              <a:rPr dirty="0" sz="2600" spc="-20">
                <a:latin typeface="Georgia"/>
                <a:cs typeface="Georgia"/>
              </a:rPr>
              <a:t>such</a:t>
            </a:r>
            <a:r>
              <a:rPr dirty="0" sz="2600" spc="-280">
                <a:latin typeface="Georgia"/>
                <a:cs typeface="Georgia"/>
              </a:rPr>
              <a:t> </a:t>
            </a:r>
            <a:r>
              <a:rPr dirty="0" sz="2600" spc="-95">
                <a:latin typeface="Georgia"/>
                <a:cs typeface="Georgia"/>
              </a:rPr>
              <a:t>as:</a:t>
            </a:r>
            <a:endParaRPr sz="26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000FF"/>
              </a:buClr>
              <a:buSzPct val="94230"/>
              <a:buFont typeface="Wingdings"/>
              <a:buChar char=""/>
              <a:tabLst>
                <a:tab pos="287020" algn="l"/>
                <a:tab pos="287655" algn="l"/>
              </a:tabLst>
            </a:pPr>
            <a:r>
              <a:rPr dirty="0" sz="2600" spc="-35">
                <a:latin typeface="Georgia"/>
                <a:cs typeface="Georgia"/>
              </a:rPr>
              <a:t>Scalability</a:t>
            </a:r>
            <a:endParaRPr sz="26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000FF"/>
              </a:buClr>
              <a:buSzPct val="94230"/>
              <a:buFont typeface="Wingdings"/>
              <a:buChar char=""/>
              <a:tabLst>
                <a:tab pos="287020" algn="l"/>
                <a:tab pos="287655" algn="l"/>
              </a:tabLst>
            </a:pPr>
            <a:r>
              <a:rPr dirty="0" sz="2600" spc="-30">
                <a:latin typeface="Georgia"/>
                <a:cs typeface="Georgia"/>
              </a:rPr>
              <a:t>Technological</a:t>
            </a:r>
            <a:r>
              <a:rPr dirty="0" sz="2600" spc="20">
                <a:latin typeface="Georgia"/>
                <a:cs typeface="Georgia"/>
              </a:rPr>
              <a:t> </a:t>
            </a:r>
            <a:r>
              <a:rPr dirty="0" sz="2600" spc="-30">
                <a:latin typeface="Georgia"/>
                <a:cs typeface="Georgia"/>
              </a:rPr>
              <a:t>Standardization</a:t>
            </a:r>
            <a:endParaRPr sz="26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000FF"/>
              </a:buClr>
              <a:buSzPct val="94230"/>
              <a:buFont typeface="Wingdings"/>
              <a:buChar char=""/>
              <a:tabLst>
                <a:tab pos="287020" algn="l"/>
                <a:tab pos="287655" algn="l"/>
              </a:tabLst>
            </a:pPr>
            <a:r>
              <a:rPr dirty="0" sz="2600" spc="-50">
                <a:latin typeface="Georgia"/>
                <a:cs typeface="Georgia"/>
              </a:rPr>
              <a:t>Inter</a:t>
            </a:r>
            <a:r>
              <a:rPr dirty="0" sz="2600" spc="-145">
                <a:latin typeface="Georgia"/>
                <a:cs typeface="Georgia"/>
              </a:rPr>
              <a:t> </a:t>
            </a:r>
            <a:r>
              <a:rPr dirty="0" sz="2600" spc="-30">
                <a:latin typeface="Georgia"/>
                <a:cs typeface="Georgia"/>
              </a:rPr>
              <a:t>operability</a:t>
            </a:r>
            <a:endParaRPr sz="26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000FF"/>
              </a:buClr>
              <a:buSzPct val="94230"/>
              <a:buFont typeface="Wingdings"/>
              <a:buChar char=""/>
              <a:tabLst>
                <a:tab pos="287020" algn="l"/>
                <a:tab pos="287655" algn="l"/>
              </a:tabLst>
            </a:pPr>
            <a:r>
              <a:rPr dirty="0" sz="2600" spc="-40">
                <a:latin typeface="Georgia"/>
                <a:cs typeface="Georgia"/>
              </a:rPr>
              <a:t>Discovery</a:t>
            </a:r>
            <a:endParaRPr sz="26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000FF"/>
              </a:buClr>
              <a:buSzPct val="94230"/>
              <a:buFont typeface="Wingdings"/>
              <a:buChar char=""/>
              <a:tabLst>
                <a:tab pos="287020" algn="l"/>
                <a:tab pos="287655" algn="l"/>
              </a:tabLst>
            </a:pPr>
            <a:r>
              <a:rPr dirty="0" sz="2600" spc="-45">
                <a:latin typeface="Georgia"/>
                <a:cs typeface="Georgia"/>
              </a:rPr>
              <a:t>Software</a:t>
            </a:r>
            <a:r>
              <a:rPr dirty="0" sz="2600" spc="-145">
                <a:latin typeface="Georgia"/>
                <a:cs typeface="Georgia"/>
              </a:rPr>
              <a:t> </a:t>
            </a:r>
            <a:r>
              <a:rPr dirty="0" sz="2600" spc="-25">
                <a:latin typeface="Georgia"/>
                <a:cs typeface="Georgia"/>
              </a:rPr>
              <a:t>complexity</a:t>
            </a:r>
            <a:endParaRPr sz="26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000FF"/>
              </a:buClr>
              <a:buSzPct val="94230"/>
              <a:buFont typeface="Wingdings"/>
              <a:buChar char=""/>
              <a:tabLst>
                <a:tab pos="287020" algn="l"/>
                <a:tab pos="287655" algn="l"/>
              </a:tabLst>
            </a:pPr>
            <a:r>
              <a:rPr dirty="0" sz="2600" spc="-35">
                <a:latin typeface="Georgia"/>
                <a:cs typeface="Georgia"/>
              </a:rPr>
              <a:t>Data volumes and</a:t>
            </a:r>
            <a:r>
              <a:rPr dirty="0" sz="2600" spc="-170">
                <a:latin typeface="Georgia"/>
                <a:cs typeface="Georgia"/>
              </a:rPr>
              <a:t> </a:t>
            </a:r>
            <a:r>
              <a:rPr dirty="0" sz="2600" spc="-30">
                <a:latin typeface="Georgia"/>
                <a:cs typeface="Georgia"/>
              </a:rPr>
              <a:t>interpretation</a:t>
            </a:r>
            <a:endParaRPr sz="26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000FF"/>
              </a:buClr>
              <a:buSzPct val="94230"/>
              <a:buFont typeface="Wingdings"/>
              <a:buChar char=""/>
              <a:tabLst>
                <a:tab pos="287020" algn="l"/>
                <a:tab pos="287655" algn="l"/>
              </a:tabLst>
            </a:pPr>
            <a:r>
              <a:rPr dirty="0" sz="2600" spc="-70">
                <a:latin typeface="Georgia"/>
                <a:cs typeface="Georgia"/>
              </a:rPr>
              <a:t>Power</a:t>
            </a:r>
            <a:r>
              <a:rPr dirty="0" sz="2600" spc="-95">
                <a:latin typeface="Georgia"/>
                <a:cs typeface="Georgia"/>
              </a:rPr>
              <a:t> </a:t>
            </a:r>
            <a:r>
              <a:rPr dirty="0" sz="2600" spc="-50">
                <a:latin typeface="Georgia"/>
                <a:cs typeface="Georgia"/>
              </a:rPr>
              <a:t>Supply</a:t>
            </a:r>
            <a:endParaRPr sz="26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000FF"/>
              </a:buClr>
              <a:buSzPct val="94230"/>
              <a:buFont typeface="Wingdings"/>
              <a:buChar char=""/>
              <a:tabLst>
                <a:tab pos="287020" algn="l"/>
                <a:tab pos="287655" algn="l"/>
              </a:tabLst>
            </a:pPr>
            <a:r>
              <a:rPr dirty="0" sz="2600" spc="-35">
                <a:latin typeface="Georgia"/>
                <a:cs typeface="Georgia"/>
              </a:rPr>
              <a:t>Interaction and </a:t>
            </a:r>
            <a:r>
              <a:rPr dirty="0" sz="2600" spc="-25">
                <a:latin typeface="Georgia"/>
                <a:cs typeface="Georgia"/>
              </a:rPr>
              <a:t>short </a:t>
            </a:r>
            <a:r>
              <a:rPr dirty="0" sz="2600" spc="-60">
                <a:latin typeface="Georgia"/>
                <a:cs typeface="Georgia"/>
              </a:rPr>
              <a:t>range</a:t>
            </a:r>
            <a:r>
              <a:rPr dirty="0" sz="2600" spc="-235">
                <a:latin typeface="Georgia"/>
                <a:cs typeface="Georgia"/>
              </a:rPr>
              <a:t> </a:t>
            </a:r>
            <a:r>
              <a:rPr dirty="0" sz="2600" spc="-20">
                <a:latin typeface="Georgia"/>
                <a:cs typeface="Georgia"/>
              </a:rPr>
              <a:t>communication</a:t>
            </a:r>
            <a:endParaRPr sz="26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000FF"/>
              </a:buClr>
              <a:buSzPct val="94230"/>
              <a:buFont typeface="Wingdings"/>
              <a:buChar char=""/>
              <a:tabLst>
                <a:tab pos="287020" algn="l"/>
                <a:tab pos="287655" algn="l"/>
              </a:tabLst>
            </a:pPr>
            <a:r>
              <a:rPr dirty="0" sz="2600" spc="-25">
                <a:latin typeface="Georgia"/>
                <a:cs typeface="Georgia"/>
              </a:rPr>
              <a:t>Wireless</a:t>
            </a:r>
            <a:r>
              <a:rPr dirty="0" sz="2600" spc="-105">
                <a:latin typeface="Georgia"/>
                <a:cs typeface="Georgia"/>
              </a:rPr>
              <a:t> </a:t>
            </a:r>
            <a:r>
              <a:rPr dirty="0" sz="2600" spc="-20">
                <a:latin typeface="Georgia"/>
                <a:cs typeface="Georgia"/>
              </a:rPr>
              <a:t>communication</a:t>
            </a:r>
            <a:endParaRPr sz="26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000FF"/>
              </a:buClr>
              <a:buSzPct val="94230"/>
              <a:buFont typeface="Wingdings"/>
              <a:buChar char=""/>
              <a:tabLst>
                <a:tab pos="287020" algn="l"/>
                <a:tab pos="287655" algn="l"/>
              </a:tabLst>
            </a:pPr>
            <a:r>
              <a:rPr dirty="0" sz="2600" spc="-70">
                <a:latin typeface="Georgia"/>
                <a:cs typeface="Georgia"/>
              </a:rPr>
              <a:t>Fault</a:t>
            </a:r>
            <a:r>
              <a:rPr dirty="0" sz="2600" spc="-100">
                <a:latin typeface="Georgia"/>
                <a:cs typeface="Georgia"/>
              </a:rPr>
              <a:t> </a:t>
            </a:r>
            <a:r>
              <a:rPr dirty="0" sz="2600" spc="-35">
                <a:latin typeface="Georgia"/>
                <a:cs typeface="Georgia"/>
              </a:rPr>
              <a:t>tolerance</a:t>
            </a:r>
            <a:endParaRPr sz="26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-828" y="0"/>
            <a:ext cx="9145590" cy="6214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45"/>
              </a:lnSpc>
            </a:pPr>
            <a:fld id="{81D60167-4931-47E6-BA6A-407CBD079E47}" type="slidenum">
              <a:rPr dirty="0" spc="-60"/>
              <a:t>26</a:t>
            </a:fld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828" y="0"/>
            <a:ext cx="914559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17752" y="552958"/>
            <a:ext cx="65659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3600" spc="-204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</a:rPr>
              <a:t>Criticisms </a:t>
            </a:r>
            <a:r>
              <a:rPr dirty="0" u="heavy" sz="3600" spc="-16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</a:rPr>
              <a:t>and </a:t>
            </a:r>
            <a:r>
              <a:rPr dirty="0" u="heavy" sz="3600" spc="-21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</a:rPr>
              <a:t>Controversies </a:t>
            </a:r>
            <a:r>
              <a:rPr dirty="0" u="heavy" sz="3600" spc="-15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</a:rPr>
              <a:t>of</a:t>
            </a:r>
            <a:r>
              <a:rPr dirty="0" u="heavy" sz="3600" spc="-57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</a:rPr>
              <a:t> </a:t>
            </a:r>
            <a:r>
              <a:rPr dirty="0" u="heavy" sz="3600" spc="-19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</a:rPr>
              <a:t>IoT</a:t>
            </a:r>
            <a:endParaRPr sz="36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45"/>
              </a:lnSpc>
            </a:pPr>
            <a:fld id="{81D60167-4931-47E6-BA6A-407CBD079E47}" type="slidenum">
              <a:rPr dirty="0" spc="-60"/>
              <a:t>26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507288" y="1258315"/>
            <a:ext cx="8081009" cy="5059680"/>
          </a:xfrm>
          <a:prstGeom prst="rect">
            <a:avLst/>
          </a:prstGeom>
        </p:spPr>
        <p:txBody>
          <a:bodyPr wrap="square" lIns="0" tIns="57785" rIns="0" bIns="0" rtlCol="0" vert="horz">
            <a:spAutoFit/>
          </a:bodyPr>
          <a:lstStyle/>
          <a:p>
            <a:pPr algn="just" marL="287020" marR="5080" indent="640080">
              <a:lnSpc>
                <a:spcPts val="2810"/>
              </a:lnSpc>
              <a:spcBef>
                <a:spcPts val="455"/>
              </a:spcBef>
            </a:pPr>
            <a:r>
              <a:rPr dirty="0" sz="2600" spc="-45">
                <a:latin typeface="Georgia"/>
                <a:cs typeface="Georgia"/>
              </a:rPr>
              <a:t>Scholars </a:t>
            </a:r>
            <a:r>
              <a:rPr dirty="0" sz="2600" spc="-35">
                <a:latin typeface="Georgia"/>
                <a:cs typeface="Georgia"/>
              </a:rPr>
              <a:t>and </a:t>
            </a:r>
            <a:r>
              <a:rPr dirty="0" sz="2600" spc="-25">
                <a:latin typeface="Georgia"/>
                <a:cs typeface="Georgia"/>
              </a:rPr>
              <a:t>social </a:t>
            </a:r>
            <a:r>
              <a:rPr dirty="0" sz="2600" spc="-40">
                <a:latin typeface="Georgia"/>
                <a:cs typeface="Georgia"/>
              </a:rPr>
              <a:t>observers </a:t>
            </a:r>
            <a:r>
              <a:rPr dirty="0" sz="2600" spc="-35">
                <a:latin typeface="Georgia"/>
                <a:cs typeface="Georgia"/>
              </a:rPr>
              <a:t>and </a:t>
            </a:r>
            <a:r>
              <a:rPr dirty="0" sz="2600" spc="-45">
                <a:latin typeface="Georgia"/>
                <a:cs typeface="Georgia"/>
              </a:rPr>
              <a:t>pessimists </a:t>
            </a:r>
            <a:r>
              <a:rPr dirty="0" sz="2600" spc="-65">
                <a:latin typeface="Georgia"/>
                <a:cs typeface="Georgia"/>
              </a:rPr>
              <a:t>have  </a:t>
            </a:r>
            <a:r>
              <a:rPr dirty="0" sz="2600" spc="-20">
                <a:latin typeface="Georgia"/>
                <a:cs typeface="Georgia"/>
              </a:rPr>
              <a:t>doubts about </a:t>
            </a:r>
            <a:r>
              <a:rPr dirty="0" sz="2600" spc="-5">
                <a:latin typeface="Georgia"/>
                <a:cs typeface="Georgia"/>
              </a:rPr>
              <a:t>the </a:t>
            </a:r>
            <a:r>
              <a:rPr dirty="0" sz="2600" spc="-50">
                <a:latin typeface="Georgia"/>
                <a:cs typeface="Georgia"/>
              </a:rPr>
              <a:t>promises </a:t>
            </a:r>
            <a:r>
              <a:rPr dirty="0" sz="2600" spc="-20">
                <a:latin typeface="Georgia"/>
                <a:cs typeface="Georgia"/>
              </a:rPr>
              <a:t>of </a:t>
            </a:r>
            <a:r>
              <a:rPr dirty="0" sz="2600" spc="-5">
                <a:latin typeface="Georgia"/>
                <a:cs typeface="Georgia"/>
              </a:rPr>
              <a:t>the </a:t>
            </a:r>
            <a:r>
              <a:rPr dirty="0" sz="2600" spc="-30">
                <a:latin typeface="Georgia"/>
                <a:cs typeface="Georgia"/>
              </a:rPr>
              <a:t>ubiquitous  </a:t>
            </a:r>
            <a:r>
              <a:rPr dirty="0" sz="2600" spc="-20">
                <a:latin typeface="Georgia"/>
                <a:cs typeface="Georgia"/>
              </a:rPr>
              <a:t>computing </a:t>
            </a:r>
            <a:r>
              <a:rPr dirty="0" sz="2600" spc="-30">
                <a:latin typeface="Georgia"/>
                <a:cs typeface="Georgia"/>
              </a:rPr>
              <a:t>revolution, in </a:t>
            </a:r>
            <a:r>
              <a:rPr dirty="0" sz="2600" spc="-5">
                <a:latin typeface="Georgia"/>
                <a:cs typeface="Georgia"/>
              </a:rPr>
              <a:t>the </a:t>
            </a:r>
            <a:r>
              <a:rPr dirty="0" sz="2600" spc="-65">
                <a:latin typeface="Georgia"/>
                <a:cs typeface="Georgia"/>
              </a:rPr>
              <a:t>areas</a:t>
            </a:r>
            <a:r>
              <a:rPr dirty="0" sz="2600" spc="-225">
                <a:latin typeface="Georgia"/>
                <a:cs typeface="Georgia"/>
              </a:rPr>
              <a:t> </a:t>
            </a:r>
            <a:r>
              <a:rPr dirty="0" sz="2600" spc="-95">
                <a:latin typeface="Georgia"/>
                <a:cs typeface="Georgia"/>
              </a:rPr>
              <a:t>as:</a:t>
            </a:r>
            <a:endParaRPr sz="26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2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buClr>
                <a:srgbClr val="0000FF"/>
              </a:buClr>
              <a:buSzPct val="94230"/>
              <a:buFont typeface="Wingdings"/>
              <a:buChar char=""/>
              <a:tabLst>
                <a:tab pos="287020" algn="l"/>
                <a:tab pos="287655" algn="l"/>
              </a:tabLst>
            </a:pPr>
            <a:r>
              <a:rPr dirty="0" sz="2600" spc="-45">
                <a:latin typeface="Georgia"/>
                <a:cs typeface="Georgia"/>
              </a:rPr>
              <a:t>Privacy</a:t>
            </a:r>
            <a:endParaRPr sz="26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310"/>
              </a:spcBef>
              <a:buClr>
                <a:srgbClr val="0000FF"/>
              </a:buClr>
              <a:buSzPct val="94230"/>
              <a:buFont typeface="Wingdings"/>
              <a:buChar char=""/>
              <a:tabLst>
                <a:tab pos="287020" algn="l"/>
                <a:tab pos="287655" algn="l"/>
              </a:tabLst>
            </a:pPr>
            <a:r>
              <a:rPr dirty="0" sz="2600" spc="-35">
                <a:latin typeface="Georgia"/>
                <a:cs typeface="Georgia"/>
              </a:rPr>
              <a:t>Security</a:t>
            </a:r>
            <a:endParaRPr sz="26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315"/>
              </a:spcBef>
              <a:buClr>
                <a:srgbClr val="0000FF"/>
              </a:buClr>
              <a:buSzPct val="94230"/>
              <a:buFont typeface="Wingdings"/>
              <a:buChar char=""/>
              <a:tabLst>
                <a:tab pos="287020" algn="l"/>
                <a:tab pos="287655" algn="l"/>
              </a:tabLst>
            </a:pPr>
            <a:r>
              <a:rPr dirty="0" sz="2600" spc="-25">
                <a:latin typeface="Georgia"/>
                <a:cs typeface="Georgia"/>
              </a:rPr>
              <a:t>Autonomy </a:t>
            </a:r>
            <a:r>
              <a:rPr dirty="0" sz="2600" spc="-35">
                <a:latin typeface="Georgia"/>
                <a:cs typeface="Georgia"/>
              </a:rPr>
              <a:t>and</a:t>
            </a:r>
            <a:r>
              <a:rPr dirty="0" sz="2600" spc="-114">
                <a:latin typeface="Georgia"/>
                <a:cs typeface="Georgia"/>
              </a:rPr>
              <a:t> </a:t>
            </a:r>
            <a:r>
              <a:rPr dirty="0" sz="2600" spc="-20">
                <a:latin typeface="Georgia"/>
                <a:cs typeface="Georgia"/>
              </a:rPr>
              <a:t>Control</a:t>
            </a:r>
            <a:endParaRPr sz="26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315"/>
              </a:spcBef>
              <a:buClr>
                <a:srgbClr val="0000FF"/>
              </a:buClr>
              <a:buSzPct val="94230"/>
              <a:buFont typeface="Wingdings"/>
              <a:buChar char=""/>
              <a:tabLst>
                <a:tab pos="287020" algn="l"/>
                <a:tab pos="287655" algn="l"/>
              </a:tabLst>
            </a:pPr>
            <a:r>
              <a:rPr dirty="0" sz="2600" spc="-40">
                <a:latin typeface="Georgia"/>
                <a:cs typeface="Georgia"/>
              </a:rPr>
              <a:t>Social</a:t>
            </a:r>
            <a:r>
              <a:rPr dirty="0" sz="2600" spc="-60">
                <a:latin typeface="Georgia"/>
                <a:cs typeface="Georgia"/>
              </a:rPr>
              <a:t> </a:t>
            </a:r>
            <a:r>
              <a:rPr dirty="0" sz="2600" spc="-25">
                <a:latin typeface="Georgia"/>
                <a:cs typeface="Georgia"/>
              </a:rPr>
              <a:t>control</a:t>
            </a:r>
            <a:endParaRPr sz="26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310"/>
              </a:spcBef>
              <a:buClr>
                <a:srgbClr val="0000FF"/>
              </a:buClr>
              <a:buSzPct val="94230"/>
              <a:buFont typeface="Wingdings"/>
              <a:buChar char=""/>
              <a:tabLst>
                <a:tab pos="287020" algn="l"/>
                <a:tab pos="287655" algn="l"/>
              </a:tabLst>
            </a:pPr>
            <a:r>
              <a:rPr dirty="0" sz="2600" spc="-30">
                <a:latin typeface="Georgia"/>
                <a:cs typeface="Georgia"/>
              </a:rPr>
              <a:t>Political</a:t>
            </a:r>
            <a:r>
              <a:rPr dirty="0" sz="2600" spc="-15">
                <a:latin typeface="Georgia"/>
                <a:cs typeface="Georgia"/>
              </a:rPr>
              <a:t> </a:t>
            </a:r>
            <a:r>
              <a:rPr dirty="0" sz="2600" spc="-30">
                <a:latin typeface="Georgia"/>
                <a:cs typeface="Georgia"/>
              </a:rPr>
              <a:t>manipulation</a:t>
            </a:r>
            <a:endParaRPr sz="26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315"/>
              </a:spcBef>
              <a:buClr>
                <a:srgbClr val="0000FF"/>
              </a:buClr>
              <a:buSzPct val="94230"/>
              <a:buFont typeface="Wingdings"/>
              <a:buChar char=""/>
              <a:tabLst>
                <a:tab pos="287020" algn="l"/>
                <a:tab pos="287655" algn="l"/>
              </a:tabLst>
            </a:pPr>
            <a:r>
              <a:rPr dirty="0" sz="2600" spc="-20">
                <a:latin typeface="Georgia"/>
                <a:cs typeface="Georgia"/>
              </a:rPr>
              <a:t>Design</a:t>
            </a:r>
            <a:endParaRPr sz="26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310"/>
              </a:spcBef>
              <a:buClr>
                <a:srgbClr val="0000FF"/>
              </a:buClr>
              <a:buSzPct val="94230"/>
              <a:buFont typeface="Wingdings"/>
              <a:buChar char=""/>
              <a:tabLst>
                <a:tab pos="287020" algn="l"/>
                <a:tab pos="287655" algn="l"/>
              </a:tabLst>
            </a:pPr>
            <a:r>
              <a:rPr dirty="0" sz="2600" spc="-45">
                <a:latin typeface="Georgia"/>
                <a:cs typeface="Georgia"/>
              </a:rPr>
              <a:t>Environmental</a:t>
            </a:r>
            <a:r>
              <a:rPr dirty="0" sz="2600" spc="-20">
                <a:latin typeface="Georgia"/>
                <a:cs typeface="Georgia"/>
              </a:rPr>
              <a:t> </a:t>
            </a:r>
            <a:r>
              <a:rPr dirty="0" sz="2600" spc="-25">
                <a:latin typeface="Georgia"/>
                <a:cs typeface="Georgia"/>
              </a:rPr>
              <a:t>impact</a:t>
            </a:r>
            <a:endParaRPr sz="26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315"/>
              </a:spcBef>
              <a:buClr>
                <a:srgbClr val="0000FF"/>
              </a:buClr>
              <a:buSzPct val="94230"/>
              <a:buFont typeface="Wingdings"/>
              <a:buChar char=""/>
              <a:tabLst>
                <a:tab pos="287020" algn="l"/>
                <a:tab pos="287655" algn="l"/>
              </a:tabLst>
            </a:pPr>
            <a:r>
              <a:rPr dirty="0" sz="2600" spc="-20">
                <a:latin typeface="Georgia"/>
                <a:cs typeface="Georgia"/>
              </a:rPr>
              <a:t>Influences </a:t>
            </a:r>
            <a:r>
              <a:rPr dirty="0" sz="2600" spc="-30">
                <a:latin typeface="Georgia"/>
                <a:cs typeface="Georgia"/>
              </a:rPr>
              <a:t>human </a:t>
            </a:r>
            <a:r>
              <a:rPr dirty="0" sz="2600" spc="-50">
                <a:latin typeface="Georgia"/>
                <a:cs typeface="Georgia"/>
              </a:rPr>
              <a:t>moral </a:t>
            </a:r>
            <a:r>
              <a:rPr dirty="0" sz="2600" spc="-25">
                <a:latin typeface="Georgia"/>
                <a:cs typeface="Georgia"/>
              </a:rPr>
              <a:t>decision</a:t>
            </a:r>
            <a:r>
              <a:rPr dirty="0" sz="2600" spc="-60">
                <a:latin typeface="Georgia"/>
                <a:cs typeface="Georgia"/>
              </a:rPr>
              <a:t> </a:t>
            </a:r>
            <a:r>
              <a:rPr dirty="0" sz="2600" spc="-30">
                <a:latin typeface="Georgia"/>
                <a:cs typeface="Georgia"/>
              </a:rPr>
              <a:t>making</a:t>
            </a:r>
            <a:endParaRPr sz="26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-828" y="0"/>
            <a:ext cx="9145590" cy="6297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45"/>
              </a:lnSpc>
            </a:pPr>
            <a:fld id="{81D60167-4931-47E6-BA6A-407CBD079E47}" type="slidenum">
              <a:rPr dirty="0" spc="-60"/>
              <a:t>26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69360" y="3122422"/>
            <a:ext cx="254952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29">
                <a:solidFill>
                  <a:srgbClr val="FF00FF"/>
                </a:solidFill>
              </a:rPr>
              <a:t>THANK</a:t>
            </a:r>
            <a:r>
              <a:rPr dirty="0" spc="-380">
                <a:solidFill>
                  <a:srgbClr val="FF00FF"/>
                </a:solidFill>
              </a:rPr>
              <a:t> </a:t>
            </a:r>
            <a:r>
              <a:rPr dirty="0" spc="-250">
                <a:solidFill>
                  <a:srgbClr val="FF00FF"/>
                </a:solidFill>
              </a:rPr>
              <a:t>YOU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45"/>
              </a:lnSpc>
            </a:pPr>
            <a:fld id="{81D60167-4931-47E6-BA6A-407CBD079E47}" type="slidenum">
              <a:rPr dirty="0" spc="-60"/>
              <a:t>26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828" y="0"/>
            <a:ext cx="914559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690" y="498805"/>
            <a:ext cx="263398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40">
                <a:solidFill>
                  <a:srgbClr val="6F2F9F"/>
                </a:solidFill>
              </a:rPr>
              <a:t>What </a:t>
            </a:r>
            <a:r>
              <a:rPr dirty="0" spc="-170">
                <a:solidFill>
                  <a:srgbClr val="6F2F9F"/>
                </a:solidFill>
              </a:rPr>
              <a:t>is</a:t>
            </a:r>
            <a:r>
              <a:rPr dirty="0" spc="-530">
                <a:solidFill>
                  <a:srgbClr val="6F2F9F"/>
                </a:solidFill>
              </a:rPr>
              <a:t> </a:t>
            </a:r>
            <a:r>
              <a:rPr dirty="0" spc="-135">
                <a:solidFill>
                  <a:srgbClr val="6F2F9F"/>
                </a:solidFill>
              </a:rPr>
              <a:t>IoT?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593073" y="6555667"/>
            <a:ext cx="108585" cy="17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5"/>
              </a:lnSpc>
            </a:pPr>
            <a:fld id="{81D60167-4931-47E6-BA6A-407CBD079E47}" type="slidenum">
              <a:rPr dirty="0" sz="1200" spc="-30">
                <a:solidFill>
                  <a:srgbClr val="5F6680"/>
                </a:solidFill>
                <a:latin typeface="Georgia"/>
                <a:cs typeface="Georgia"/>
              </a:rPr>
              <a:t>6</a:t>
            </a:fld>
            <a:endParaRPr sz="120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83766" y="2108707"/>
            <a:ext cx="6918325" cy="4222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402205" algn="l"/>
                <a:tab pos="4373245" algn="l"/>
                <a:tab pos="6624320" algn="l"/>
              </a:tabLst>
            </a:pPr>
            <a:r>
              <a:rPr dirty="0" sz="2600" spc="-15">
                <a:latin typeface="Georgia"/>
                <a:cs typeface="Georgia"/>
              </a:rPr>
              <a:t>T</a:t>
            </a:r>
            <a:r>
              <a:rPr dirty="0" sz="2600" spc="-5">
                <a:latin typeface="Georgia"/>
                <a:cs typeface="Georgia"/>
              </a:rPr>
              <a:t>h</a:t>
            </a:r>
            <a:r>
              <a:rPr dirty="0" sz="2600" spc="-10">
                <a:latin typeface="Georgia"/>
                <a:cs typeface="Georgia"/>
              </a:rPr>
              <a:t>e</a:t>
            </a:r>
            <a:r>
              <a:rPr dirty="0" sz="2600">
                <a:latin typeface="Georgia"/>
                <a:cs typeface="Georgia"/>
              </a:rPr>
              <a:t> </a:t>
            </a:r>
            <a:r>
              <a:rPr dirty="0" sz="2600" spc="-280">
                <a:latin typeface="Georgia"/>
                <a:cs typeface="Georgia"/>
              </a:rPr>
              <a:t> </a:t>
            </a:r>
            <a:r>
              <a:rPr dirty="0" sz="2600" spc="-50">
                <a:latin typeface="Georgia"/>
                <a:cs typeface="Georgia"/>
              </a:rPr>
              <a:t>In</a:t>
            </a:r>
            <a:r>
              <a:rPr dirty="0" sz="2600" spc="-70">
                <a:latin typeface="Georgia"/>
                <a:cs typeface="Georgia"/>
              </a:rPr>
              <a:t>t</a:t>
            </a:r>
            <a:r>
              <a:rPr dirty="0" sz="2600" spc="-20">
                <a:latin typeface="Georgia"/>
                <a:cs typeface="Georgia"/>
              </a:rPr>
              <a:t>ernet</a:t>
            </a:r>
            <a:r>
              <a:rPr dirty="0" sz="2600">
                <a:latin typeface="Georgia"/>
                <a:cs typeface="Georgia"/>
              </a:rPr>
              <a:t> </a:t>
            </a:r>
            <a:r>
              <a:rPr dirty="0" sz="2600" spc="-295">
                <a:latin typeface="Georgia"/>
                <a:cs typeface="Georgia"/>
              </a:rPr>
              <a:t> </a:t>
            </a:r>
            <a:r>
              <a:rPr dirty="0" sz="2600" spc="-30">
                <a:latin typeface="Georgia"/>
                <a:cs typeface="Georgia"/>
              </a:rPr>
              <a:t>o</a:t>
            </a:r>
            <a:r>
              <a:rPr dirty="0" sz="2600" spc="-15">
                <a:latin typeface="Georgia"/>
                <a:cs typeface="Georgia"/>
              </a:rPr>
              <a:t>f</a:t>
            </a:r>
            <a:r>
              <a:rPr dirty="0" sz="2600">
                <a:latin typeface="Georgia"/>
                <a:cs typeface="Georgia"/>
              </a:rPr>
              <a:t>	</a:t>
            </a:r>
            <a:r>
              <a:rPr dirty="0" sz="2600" spc="-30">
                <a:latin typeface="Georgia"/>
                <a:cs typeface="Georgia"/>
              </a:rPr>
              <a:t>Thing</a:t>
            </a:r>
            <a:r>
              <a:rPr dirty="0" sz="2600" spc="-20">
                <a:latin typeface="Georgia"/>
                <a:cs typeface="Georgia"/>
              </a:rPr>
              <a:t>s</a:t>
            </a:r>
            <a:r>
              <a:rPr dirty="0" sz="2600">
                <a:latin typeface="Georgia"/>
                <a:cs typeface="Georgia"/>
              </a:rPr>
              <a:t> </a:t>
            </a:r>
            <a:r>
              <a:rPr dirty="0" sz="2600" spc="-265">
                <a:latin typeface="Georgia"/>
                <a:cs typeface="Georgia"/>
              </a:rPr>
              <a:t> </a:t>
            </a:r>
            <a:r>
              <a:rPr dirty="0" sz="2600" spc="-15">
                <a:latin typeface="Georgia"/>
                <a:cs typeface="Georgia"/>
              </a:rPr>
              <a:t>(</a:t>
            </a:r>
            <a:r>
              <a:rPr dirty="0" sz="2600" spc="-190">
                <a:latin typeface="Georgia"/>
                <a:cs typeface="Georgia"/>
              </a:rPr>
              <a:t>I</a:t>
            </a:r>
            <a:r>
              <a:rPr dirty="0" sz="2600" spc="-5">
                <a:latin typeface="Georgia"/>
                <a:cs typeface="Georgia"/>
              </a:rPr>
              <a:t>o</a:t>
            </a:r>
            <a:r>
              <a:rPr dirty="0" sz="2600" spc="-15">
                <a:latin typeface="Georgia"/>
                <a:cs typeface="Georgia"/>
              </a:rPr>
              <a:t>T</a:t>
            </a:r>
            <a:r>
              <a:rPr dirty="0" sz="2600" spc="-15">
                <a:latin typeface="Georgia"/>
                <a:cs typeface="Georgia"/>
              </a:rPr>
              <a:t>)</a:t>
            </a:r>
            <a:r>
              <a:rPr dirty="0" sz="2600">
                <a:latin typeface="Georgia"/>
                <a:cs typeface="Georgia"/>
              </a:rPr>
              <a:t>	</a:t>
            </a:r>
            <a:r>
              <a:rPr dirty="0" sz="2600" spc="-50">
                <a:latin typeface="Georgia"/>
                <a:cs typeface="Georgia"/>
              </a:rPr>
              <a:t>i</a:t>
            </a:r>
            <a:r>
              <a:rPr dirty="0" sz="2600" spc="-60">
                <a:latin typeface="Georgia"/>
                <a:cs typeface="Georgia"/>
              </a:rPr>
              <a:t>s</a:t>
            </a:r>
            <a:r>
              <a:rPr dirty="0" sz="2600">
                <a:latin typeface="Georgia"/>
                <a:cs typeface="Georgia"/>
              </a:rPr>
              <a:t> </a:t>
            </a:r>
            <a:r>
              <a:rPr dirty="0" sz="2600" spc="-270">
                <a:latin typeface="Georgia"/>
                <a:cs typeface="Georgia"/>
              </a:rPr>
              <a:t> </a:t>
            </a:r>
            <a:r>
              <a:rPr dirty="0" sz="2600" spc="-5">
                <a:latin typeface="Georgia"/>
                <a:cs typeface="Georgia"/>
              </a:rPr>
              <a:t>th</a:t>
            </a:r>
            <a:r>
              <a:rPr dirty="0" sz="2600">
                <a:latin typeface="Georgia"/>
                <a:cs typeface="Georgia"/>
              </a:rPr>
              <a:t>e</a:t>
            </a:r>
            <a:r>
              <a:rPr dirty="0" sz="2600">
                <a:latin typeface="Georgia"/>
                <a:cs typeface="Georgia"/>
              </a:rPr>
              <a:t> </a:t>
            </a:r>
            <a:r>
              <a:rPr dirty="0" sz="2600" spc="-275">
                <a:latin typeface="Georgia"/>
                <a:cs typeface="Georgia"/>
              </a:rPr>
              <a:t> </a:t>
            </a:r>
            <a:r>
              <a:rPr dirty="0" sz="2600" spc="-10">
                <a:latin typeface="Georgia"/>
                <a:cs typeface="Georgia"/>
              </a:rPr>
              <a:t>net</a:t>
            </a:r>
            <a:r>
              <a:rPr dirty="0" sz="2600" spc="-80">
                <a:latin typeface="Georgia"/>
                <a:cs typeface="Georgia"/>
              </a:rPr>
              <a:t>w</a:t>
            </a:r>
            <a:r>
              <a:rPr dirty="0" sz="2600" spc="-35">
                <a:latin typeface="Georgia"/>
                <a:cs typeface="Georgia"/>
              </a:rPr>
              <a:t>o</a:t>
            </a:r>
            <a:r>
              <a:rPr dirty="0" sz="2600" spc="-60">
                <a:latin typeface="Georgia"/>
                <a:cs typeface="Georgia"/>
              </a:rPr>
              <a:t>r</a:t>
            </a:r>
            <a:r>
              <a:rPr dirty="0" sz="2600" spc="-5">
                <a:latin typeface="Georgia"/>
                <a:cs typeface="Georgia"/>
              </a:rPr>
              <a:t>k</a:t>
            </a:r>
            <a:r>
              <a:rPr dirty="0" sz="2600">
                <a:latin typeface="Georgia"/>
                <a:cs typeface="Georgia"/>
              </a:rPr>
              <a:t>	</a:t>
            </a:r>
            <a:r>
              <a:rPr dirty="0" sz="2600" spc="-25">
                <a:latin typeface="Georgia"/>
                <a:cs typeface="Georgia"/>
              </a:rPr>
              <a:t>of</a:t>
            </a:r>
            <a:endParaRPr sz="26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0259" y="2703322"/>
            <a:ext cx="3305810" cy="4222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576070" algn="l"/>
                <a:tab pos="2987675" algn="l"/>
              </a:tabLst>
            </a:pPr>
            <a:r>
              <a:rPr dirty="0" sz="2600" spc="-20">
                <a:latin typeface="Georgia"/>
                <a:cs typeface="Georgia"/>
              </a:rPr>
              <a:t>p</a:t>
            </a:r>
            <a:r>
              <a:rPr dirty="0" sz="2600" spc="-65">
                <a:latin typeface="Georgia"/>
                <a:cs typeface="Georgia"/>
              </a:rPr>
              <a:t>h</a:t>
            </a:r>
            <a:r>
              <a:rPr dirty="0" sz="2600" spc="-60">
                <a:latin typeface="Georgia"/>
                <a:cs typeface="Georgia"/>
              </a:rPr>
              <a:t>y</a:t>
            </a:r>
            <a:r>
              <a:rPr dirty="0" sz="2600" spc="-30">
                <a:latin typeface="Georgia"/>
                <a:cs typeface="Georgia"/>
              </a:rPr>
              <a:t>sical</a:t>
            </a:r>
            <a:r>
              <a:rPr dirty="0" sz="2600">
                <a:latin typeface="Georgia"/>
                <a:cs typeface="Georgia"/>
              </a:rPr>
              <a:t>	</a:t>
            </a:r>
            <a:r>
              <a:rPr dirty="0" sz="2600" spc="-15">
                <a:latin typeface="Georgia"/>
                <a:cs typeface="Georgia"/>
              </a:rPr>
              <a:t>obje</a:t>
            </a:r>
            <a:r>
              <a:rPr dirty="0" sz="2600" spc="-25">
                <a:latin typeface="Georgia"/>
                <a:cs typeface="Georgia"/>
              </a:rPr>
              <a:t>c</a:t>
            </a:r>
            <a:r>
              <a:rPr dirty="0" sz="2600" spc="-30">
                <a:latin typeface="Georgia"/>
                <a:cs typeface="Georgia"/>
              </a:rPr>
              <a:t>t</a:t>
            </a:r>
            <a:r>
              <a:rPr dirty="0" sz="2600" spc="-30">
                <a:latin typeface="Georgia"/>
                <a:cs typeface="Georgia"/>
              </a:rPr>
              <a:t>s</a:t>
            </a:r>
            <a:r>
              <a:rPr dirty="0" sz="2600">
                <a:latin typeface="Georgia"/>
                <a:cs typeface="Georgia"/>
              </a:rPr>
              <a:t>	</a:t>
            </a:r>
            <a:r>
              <a:rPr dirty="0" sz="2600" spc="-40">
                <a:latin typeface="Georgia"/>
                <a:cs typeface="Georgia"/>
              </a:rPr>
              <a:t>or</a:t>
            </a:r>
            <a:endParaRPr sz="260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0259" y="3297682"/>
            <a:ext cx="3448685" cy="4222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143125" algn="l"/>
              </a:tabLst>
            </a:pPr>
            <a:r>
              <a:rPr dirty="0" sz="2600" spc="-10">
                <a:latin typeface="Georgia"/>
                <a:cs typeface="Georgia"/>
              </a:rPr>
              <a:t>elect</a:t>
            </a:r>
            <a:r>
              <a:rPr dirty="0" sz="2600" spc="-45">
                <a:latin typeface="Georgia"/>
                <a:cs typeface="Georgia"/>
              </a:rPr>
              <a:t>r</a:t>
            </a:r>
            <a:r>
              <a:rPr dirty="0" sz="2600" spc="-10">
                <a:latin typeface="Georgia"/>
                <a:cs typeface="Georgia"/>
              </a:rPr>
              <a:t>o</a:t>
            </a:r>
            <a:r>
              <a:rPr dirty="0" sz="2600" spc="-20">
                <a:latin typeface="Georgia"/>
                <a:cs typeface="Georgia"/>
              </a:rPr>
              <a:t>n</a:t>
            </a:r>
            <a:r>
              <a:rPr dirty="0" sz="2600" spc="-10">
                <a:latin typeface="Georgia"/>
                <a:cs typeface="Georgia"/>
              </a:rPr>
              <a:t>i</a:t>
            </a:r>
            <a:r>
              <a:rPr dirty="0" sz="2600" spc="-25">
                <a:latin typeface="Georgia"/>
                <a:cs typeface="Georgia"/>
              </a:rPr>
              <a:t>c</a:t>
            </a:r>
            <a:r>
              <a:rPr dirty="0" sz="2600" spc="-105">
                <a:latin typeface="Georgia"/>
                <a:cs typeface="Georgia"/>
              </a:rPr>
              <a:t>s</a:t>
            </a:r>
            <a:r>
              <a:rPr dirty="0" sz="2600" spc="-35">
                <a:latin typeface="Georgia"/>
                <a:cs typeface="Georgia"/>
              </a:rPr>
              <a:t>,</a:t>
            </a:r>
            <a:r>
              <a:rPr dirty="0" sz="2600">
                <a:latin typeface="Georgia"/>
                <a:cs typeface="Georgia"/>
              </a:rPr>
              <a:t>	</a:t>
            </a:r>
            <a:r>
              <a:rPr dirty="0" sz="2600" spc="-30">
                <a:latin typeface="Georgia"/>
                <a:cs typeface="Georgia"/>
              </a:rPr>
              <a:t>s</a:t>
            </a:r>
            <a:r>
              <a:rPr dirty="0" sz="2600" spc="-50">
                <a:latin typeface="Georgia"/>
                <a:cs typeface="Georgia"/>
              </a:rPr>
              <a:t>o</a:t>
            </a:r>
            <a:r>
              <a:rPr dirty="0" sz="2600" spc="-55">
                <a:latin typeface="Georgia"/>
                <a:cs typeface="Georgia"/>
              </a:rPr>
              <a:t>f</a:t>
            </a:r>
            <a:r>
              <a:rPr dirty="0" sz="2600" spc="-5">
                <a:latin typeface="Georgia"/>
                <a:cs typeface="Georgia"/>
              </a:rPr>
              <a:t>t</a:t>
            </a:r>
            <a:r>
              <a:rPr dirty="0" sz="2600" spc="-10">
                <a:latin typeface="Georgia"/>
                <a:cs typeface="Georgia"/>
              </a:rPr>
              <a:t>w</a:t>
            </a:r>
            <a:r>
              <a:rPr dirty="0" sz="2600" spc="-80">
                <a:latin typeface="Georgia"/>
                <a:cs typeface="Georgia"/>
              </a:rPr>
              <a:t>a</a:t>
            </a:r>
            <a:r>
              <a:rPr dirty="0" sz="2600" spc="-105">
                <a:latin typeface="Georgia"/>
                <a:cs typeface="Georgia"/>
              </a:rPr>
              <a:t>r</a:t>
            </a:r>
            <a:r>
              <a:rPr dirty="0" sz="2600" spc="-25">
                <a:latin typeface="Georgia"/>
                <a:cs typeface="Georgia"/>
              </a:rPr>
              <a:t>e,</a:t>
            </a:r>
            <a:endParaRPr sz="26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86783" y="2505811"/>
            <a:ext cx="4127500" cy="1214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7810" marR="5080" indent="-245745">
              <a:lnSpc>
                <a:spcPct val="150000"/>
              </a:lnSpc>
              <a:spcBef>
                <a:spcPts val="100"/>
              </a:spcBef>
              <a:tabLst>
                <a:tab pos="1553210" algn="l"/>
                <a:tab pos="1896110" algn="l"/>
                <a:tab pos="2933065" algn="l"/>
                <a:tab pos="3470910" algn="l"/>
              </a:tabLst>
            </a:pPr>
            <a:r>
              <a:rPr dirty="0" sz="2600" spc="-55">
                <a:latin typeface="Georgia"/>
                <a:cs typeface="Georgia"/>
              </a:rPr>
              <a:t>"things</a:t>
            </a:r>
            <a:r>
              <a:rPr dirty="0" sz="2600" spc="-45">
                <a:latin typeface="Georgia"/>
                <a:cs typeface="Georgia"/>
              </a:rPr>
              <a:t>"</a:t>
            </a:r>
            <a:r>
              <a:rPr dirty="0" sz="2600">
                <a:latin typeface="Georgia"/>
                <a:cs typeface="Georgia"/>
              </a:rPr>
              <a:t>	</a:t>
            </a:r>
            <a:r>
              <a:rPr dirty="0" sz="2600" spc="-20">
                <a:latin typeface="Georgia"/>
                <a:cs typeface="Georgia"/>
              </a:rPr>
              <a:t>e</a:t>
            </a:r>
            <a:r>
              <a:rPr dirty="0" sz="2600" spc="-20">
                <a:latin typeface="Georgia"/>
                <a:cs typeface="Georgia"/>
              </a:rPr>
              <a:t>m</a:t>
            </a:r>
            <a:r>
              <a:rPr dirty="0" sz="2600" spc="-20">
                <a:latin typeface="Georgia"/>
                <a:cs typeface="Georgia"/>
              </a:rPr>
              <a:t>bedde</a:t>
            </a:r>
            <a:r>
              <a:rPr dirty="0" sz="2600" spc="-15">
                <a:latin typeface="Georgia"/>
                <a:cs typeface="Georgia"/>
              </a:rPr>
              <a:t>d</a:t>
            </a:r>
            <a:r>
              <a:rPr dirty="0" sz="2600">
                <a:latin typeface="Georgia"/>
                <a:cs typeface="Georgia"/>
              </a:rPr>
              <a:t>	</a:t>
            </a:r>
            <a:r>
              <a:rPr dirty="0" sz="2600" spc="-10">
                <a:latin typeface="Georgia"/>
                <a:cs typeface="Georgia"/>
              </a:rPr>
              <a:t>wi</a:t>
            </a:r>
            <a:r>
              <a:rPr dirty="0" sz="2600" spc="-20">
                <a:latin typeface="Georgia"/>
                <a:cs typeface="Georgia"/>
              </a:rPr>
              <a:t>t</a:t>
            </a:r>
            <a:r>
              <a:rPr dirty="0" sz="2600" spc="-5">
                <a:latin typeface="Georgia"/>
                <a:cs typeface="Georgia"/>
              </a:rPr>
              <a:t>h  </a:t>
            </a:r>
            <a:r>
              <a:rPr dirty="0" sz="2600" spc="-45">
                <a:latin typeface="Georgia"/>
                <a:cs typeface="Georgia"/>
              </a:rPr>
              <a:t>sen</a:t>
            </a:r>
            <a:r>
              <a:rPr dirty="0" sz="2600" spc="-55">
                <a:latin typeface="Georgia"/>
                <a:cs typeface="Georgia"/>
              </a:rPr>
              <a:t>s</a:t>
            </a:r>
            <a:r>
              <a:rPr dirty="0" sz="2600" spc="-45">
                <a:latin typeface="Georgia"/>
                <a:cs typeface="Georgia"/>
              </a:rPr>
              <a:t>or</a:t>
            </a:r>
            <a:r>
              <a:rPr dirty="0" sz="2600" spc="-75">
                <a:latin typeface="Georgia"/>
                <a:cs typeface="Georgia"/>
              </a:rPr>
              <a:t>s</a:t>
            </a:r>
            <a:r>
              <a:rPr dirty="0" sz="2600" spc="-35">
                <a:latin typeface="Georgia"/>
                <a:cs typeface="Georgia"/>
              </a:rPr>
              <a:t>,</a:t>
            </a:r>
            <a:r>
              <a:rPr dirty="0" sz="2600">
                <a:latin typeface="Georgia"/>
                <a:cs typeface="Georgia"/>
              </a:rPr>
              <a:t>		</a:t>
            </a:r>
            <a:r>
              <a:rPr dirty="0" sz="2600" spc="-35">
                <a:latin typeface="Georgia"/>
                <a:cs typeface="Georgia"/>
              </a:rPr>
              <a:t>and</a:t>
            </a:r>
            <a:r>
              <a:rPr dirty="0" sz="2600">
                <a:latin typeface="Georgia"/>
                <a:cs typeface="Georgia"/>
              </a:rPr>
              <a:t>	</a:t>
            </a:r>
            <a:r>
              <a:rPr dirty="0" sz="2600" spc="-10">
                <a:latin typeface="Georgia"/>
                <a:cs typeface="Georgia"/>
              </a:rPr>
              <a:t>net</a:t>
            </a:r>
            <a:r>
              <a:rPr dirty="0" sz="2600" spc="-80">
                <a:latin typeface="Georgia"/>
                <a:cs typeface="Georgia"/>
              </a:rPr>
              <a:t>w</a:t>
            </a:r>
            <a:r>
              <a:rPr dirty="0" sz="2600" spc="-35">
                <a:latin typeface="Georgia"/>
                <a:cs typeface="Georgia"/>
              </a:rPr>
              <a:t>o</a:t>
            </a:r>
            <a:r>
              <a:rPr dirty="0" sz="2600" spc="-75">
                <a:latin typeface="Georgia"/>
                <a:cs typeface="Georgia"/>
              </a:rPr>
              <a:t>r</a:t>
            </a:r>
            <a:r>
              <a:rPr dirty="0" sz="2600" spc="-5">
                <a:latin typeface="Georgia"/>
                <a:cs typeface="Georgia"/>
              </a:rPr>
              <a:t>k</a:t>
            </a:r>
            <a:endParaRPr sz="260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0259" y="3693724"/>
            <a:ext cx="7806690" cy="12153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100"/>
              </a:lnSpc>
              <a:spcBef>
                <a:spcPts val="100"/>
              </a:spcBef>
              <a:tabLst>
                <a:tab pos="1998345" algn="l"/>
                <a:tab pos="3039745" algn="l"/>
                <a:tab pos="4289425" algn="l"/>
                <a:tab pos="5219065" algn="l"/>
                <a:tab pos="6398895" algn="l"/>
                <a:tab pos="6858000" algn="l"/>
              </a:tabLst>
            </a:pPr>
            <a:r>
              <a:rPr dirty="0" sz="2600" spc="-35">
                <a:latin typeface="Georgia"/>
                <a:cs typeface="Georgia"/>
              </a:rPr>
              <a:t>c</a:t>
            </a:r>
            <a:r>
              <a:rPr dirty="0" sz="2600" spc="-10">
                <a:latin typeface="Georgia"/>
                <a:cs typeface="Georgia"/>
              </a:rPr>
              <a:t>o</a:t>
            </a:r>
            <a:r>
              <a:rPr dirty="0" sz="2600" spc="-20">
                <a:latin typeface="Georgia"/>
                <a:cs typeface="Georgia"/>
              </a:rPr>
              <a:t>n</a:t>
            </a:r>
            <a:r>
              <a:rPr dirty="0" sz="2600" spc="-10">
                <a:latin typeface="Georgia"/>
                <a:cs typeface="Georgia"/>
              </a:rPr>
              <a:t>nect</a:t>
            </a:r>
            <a:r>
              <a:rPr dirty="0" sz="2600" spc="-50">
                <a:latin typeface="Georgia"/>
                <a:cs typeface="Georgia"/>
              </a:rPr>
              <a:t>i</a:t>
            </a:r>
            <a:r>
              <a:rPr dirty="0" sz="2600" spc="-15">
                <a:latin typeface="Georgia"/>
                <a:cs typeface="Georgia"/>
              </a:rPr>
              <a:t>vit</a:t>
            </a:r>
            <a:r>
              <a:rPr dirty="0" sz="2600" spc="-270">
                <a:latin typeface="Georgia"/>
                <a:cs typeface="Georgia"/>
              </a:rPr>
              <a:t>y</a:t>
            </a:r>
            <a:r>
              <a:rPr dirty="0" sz="2600" spc="-35">
                <a:latin typeface="Georgia"/>
                <a:cs typeface="Georgia"/>
              </a:rPr>
              <a:t>,</a:t>
            </a:r>
            <a:r>
              <a:rPr dirty="0" sz="2600">
                <a:latin typeface="Georgia"/>
                <a:cs typeface="Georgia"/>
              </a:rPr>
              <a:t>	</a:t>
            </a:r>
            <a:r>
              <a:rPr dirty="0" sz="2600" spc="-35">
                <a:latin typeface="Georgia"/>
                <a:cs typeface="Georgia"/>
              </a:rPr>
              <a:t>w</a:t>
            </a:r>
            <a:r>
              <a:rPr dirty="0" sz="2600" spc="-5">
                <a:latin typeface="Georgia"/>
                <a:cs typeface="Georgia"/>
              </a:rPr>
              <a:t>hich</a:t>
            </a:r>
            <a:r>
              <a:rPr dirty="0" sz="2600">
                <a:latin typeface="Georgia"/>
                <a:cs typeface="Georgia"/>
              </a:rPr>
              <a:t>	</a:t>
            </a:r>
            <a:r>
              <a:rPr dirty="0" sz="2600" spc="-30">
                <a:latin typeface="Georgia"/>
                <a:cs typeface="Georgia"/>
              </a:rPr>
              <a:t>en</a:t>
            </a:r>
            <a:r>
              <a:rPr dirty="0" sz="2600" spc="-40">
                <a:latin typeface="Georgia"/>
                <a:cs typeface="Georgia"/>
              </a:rPr>
              <a:t>a</a:t>
            </a:r>
            <a:r>
              <a:rPr dirty="0" sz="2600" spc="-30">
                <a:latin typeface="Georgia"/>
                <a:cs typeface="Georgia"/>
              </a:rPr>
              <a:t>ble</a:t>
            </a:r>
            <a:r>
              <a:rPr dirty="0" sz="2600" spc="-25">
                <a:latin typeface="Georgia"/>
                <a:cs typeface="Georgia"/>
              </a:rPr>
              <a:t>s</a:t>
            </a:r>
            <a:r>
              <a:rPr dirty="0" sz="2600">
                <a:latin typeface="Georgia"/>
                <a:cs typeface="Georgia"/>
              </a:rPr>
              <a:t>	</a:t>
            </a:r>
            <a:r>
              <a:rPr dirty="0" sz="2600" spc="-5">
                <a:latin typeface="Georgia"/>
                <a:cs typeface="Georgia"/>
              </a:rPr>
              <a:t>th</a:t>
            </a:r>
            <a:r>
              <a:rPr dirty="0" sz="2600" spc="-10">
                <a:latin typeface="Georgia"/>
                <a:cs typeface="Georgia"/>
              </a:rPr>
              <a:t>e</a:t>
            </a:r>
            <a:r>
              <a:rPr dirty="0" sz="2600" spc="-40">
                <a:latin typeface="Georgia"/>
                <a:cs typeface="Georgia"/>
              </a:rPr>
              <a:t>se</a:t>
            </a:r>
            <a:r>
              <a:rPr dirty="0" sz="2600">
                <a:latin typeface="Georgia"/>
                <a:cs typeface="Georgia"/>
              </a:rPr>
              <a:t>	</a:t>
            </a:r>
            <a:r>
              <a:rPr dirty="0" sz="2600">
                <a:latin typeface="Georgia"/>
                <a:cs typeface="Georgia"/>
              </a:rPr>
              <a:t>o</a:t>
            </a:r>
            <a:r>
              <a:rPr dirty="0" sz="2600" spc="-20">
                <a:latin typeface="Georgia"/>
                <a:cs typeface="Georgia"/>
              </a:rPr>
              <a:t>b</a:t>
            </a:r>
            <a:r>
              <a:rPr dirty="0" sz="2600" spc="-25">
                <a:latin typeface="Georgia"/>
                <a:cs typeface="Georgia"/>
              </a:rPr>
              <a:t>je</a:t>
            </a:r>
            <a:r>
              <a:rPr dirty="0" sz="2600" spc="-35">
                <a:latin typeface="Georgia"/>
                <a:cs typeface="Georgia"/>
              </a:rPr>
              <a:t>c</a:t>
            </a:r>
            <a:r>
              <a:rPr dirty="0" sz="2600" spc="10">
                <a:latin typeface="Georgia"/>
                <a:cs typeface="Georgia"/>
              </a:rPr>
              <a:t>t</a:t>
            </a:r>
            <a:r>
              <a:rPr dirty="0" sz="2600" spc="-70">
                <a:latin typeface="Georgia"/>
                <a:cs typeface="Georgia"/>
              </a:rPr>
              <a:t>s</a:t>
            </a:r>
            <a:r>
              <a:rPr dirty="0" sz="2600">
                <a:latin typeface="Georgia"/>
                <a:cs typeface="Georgia"/>
              </a:rPr>
              <a:t>	</a:t>
            </a:r>
            <a:r>
              <a:rPr dirty="0" sz="2600" spc="-35">
                <a:latin typeface="Georgia"/>
                <a:cs typeface="Georgia"/>
              </a:rPr>
              <a:t>t</a:t>
            </a:r>
            <a:r>
              <a:rPr dirty="0" sz="2600" spc="15">
                <a:latin typeface="Georgia"/>
                <a:cs typeface="Georgia"/>
              </a:rPr>
              <a:t>o</a:t>
            </a:r>
            <a:r>
              <a:rPr dirty="0" sz="2600">
                <a:latin typeface="Georgia"/>
                <a:cs typeface="Georgia"/>
              </a:rPr>
              <a:t>	</a:t>
            </a:r>
            <a:r>
              <a:rPr dirty="0" sz="2600" spc="-35">
                <a:latin typeface="Georgia"/>
                <a:cs typeface="Georgia"/>
              </a:rPr>
              <a:t>c</a:t>
            </a:r>
            <a:r>
              <a:rPr dirty="0" sz="2600" spc="-5">
                <a:latin typeface="Georgia"/>
                <a:cs typeface="Georgia"/>
              </a:rPr>
              <a:t>o</a:t>
            </a:r>
            <a:r>
              <a:rPr dirty="0" sz="2600" spc="-25">
                <a:latin typeface="Georgia"/>
                <a:cs typeface="Georgia"/>
              </a:rPr>
              <a:t>l</a:t>
            </a:r>
            <a:r>
              <a:rPr dirty="0" sz="2600" spc="-10">
                <a:latin typeface="Georgia"/>
                <a:cs typeface="Georgia"/>
              </a:rPr>
              <a:t>l</a:t>
            </a:r>
            <a:r>
              <a:rPr dirty="0" sz="2600" spc="-30">
                <a:latin typeface="Georgia"/>
                <a:cs typeface="Georgia"/>
              </a:rPr>
              <a:t>e</a:t>
            </a:r>
            <a:r>
              <a:rPr dirty="0" sz="2600" spc="10">
                <a:latin typeface="Georgia"/>
                <a:cs typeface="Georgia"/>
              </a:rPr>
              <a:t>ct  </a:t>
            </a:r>
            <a:r>
              <a:rPr dirty="0" sz="2600" spc="-35">
                <a:latin typeface="Georgia"/>
                <a:cs typeface="Georgia"/>
              </a:rPr>
              <a:t>and </a:t>
            </a:r>
            <a:r>
              <a:rPr dirty="0" sz="2600" spc="-40">
                <a:latin typeface="Georgia"/>
                <a:cs typeface="Georgia"/>
              </a:rPr>
              <a:t>exchange</a:t>
            </a:r>
            <a:r>
              <a:rPr dirty="0" sz="2600" spc="-110">
                <a:latin typeface="Georgia"/>
                <a:cs typeface="Georgia"/>
              </a:rPr>
              <a:t> </a:t>
            </a:r>
            <a:r>
              <a:rPr dirty="0" sz="2600" spc="-35">
                <a:latin typeface="Georgia"/>
                <a:cs typeface="Georgia"/>
              </a:rPr>
              <a:t>data.</a:t>
            </a:r>
            <a:endParaRPr sz="26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828" y="0"/>
            <a:ext cx="914559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04824" y="766927"/>
            <a:ext cx="8013700" cy="897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32080">
              <a:lnSpc>
                <a:spcPct val="110000"/>
              </a:lnSpc>
              <a:spcBef>
                <a:spcPts val="100"/>
              </a:spcBef>
              <a:tabLst>
                <a:tab pos="539750" algn="l"/>
                <a:tab pos="1876425" algn="l"/>
                <a:tab pos="2333625" algn="l"/>
                <a:tab pos="2969260" algn="l"/>
                <a:tab pos="4199255" algn="l"/>
                <a:tab pos="4664075" algn="l"/>
                <a:tab pos="5300980" algn="l"/>
                <a:tab pos="6638290" algn="l"/>
                <a:tab pos="7103109" algn="l"/>
              </a:tabLst>
            </a:pPr>
            <a:r>
              <a:rPr dirty="0" sz="2600" spc="10">
                <a:latin typeface="Georgia"/>
                <a:cs typeface="Georgia"/>
              </a:rPr>
              <a:t>A</a:t>
            </a:r>
            <a:r>
              <a:rPr dirty="0" sz="2600" spc="10">
                <a:latin typeface="Georgia"/>
                <a:cs typeface="Georgia"/>
              </a:rPr>
              <a:t>	</a:t>
            </a:r>
            <a:r>
              <a:rPr dirty="0" sz="2600" spc="-125">
                <a:latin typeface="Georgia"/>
                <a:cs typeface="Georgia"/>
              </a:rPr>
              <a:t>“</a:t>
            </a:r>
            <a:r>
              <a:rPr dirty="0" sz="2600" spc="90" b="1">
                <a:latin typeface="Times New Roman"/>
                <a:cs typeface="Times New Roman"/>
              </a:rPr>
              <a:t>Th</a:t>
            </a:r>
            <a:r>
              <a:rPr dirty="0" sz="2600" spc="45" b="1">
                <a:latin typeface="Times New Roman"/>
                <a:cs typeface="Times New Roman"/>
              </a:rPr>
              <a:t>i</a:t>
            </a:r>
            <a:r>
              <a:rPr dirty="0" sz="2600" spc="165" b="1">
                <a:latin typeface="Times New Roman"/>
                <a:cs typeface="Times New Roman"/>
              </a:rPr>
              <a:t>ng</a:t>
            </a:r>
            <a:r>
              <a:rPr dirty="0" sz="2600" spc="-125">
                <a:latin typeface="Georgia"/>
                <a:cs typeface="Georgia"/>
              </a:rPr>
              <a:t>”</a:t>
            </a:r>
            <a:r>
              <a:rPr dirty="0" sz="2600">
                <a:latin typeface="Georgia"/>
                <a:cs typeface="Georgia"/>
              </a:rPr>
              <a:t>	</a:t>
            </a:r>
            <a:r>
              <a:rPr dirty="0" sz="2600" spc="-25">
                <a:latin typeface="Georgia"/>
                <a:cs typeface="Georgia"/>
              </a:rPr>
              <a:t>i</a:t>
            </a:r>
            <a:r>
              <a:rPr dirty="0" sz="2600" spc="-30">
                <a:latin typeface="Georgia"/>
                <a:cs typeface="Georgia"/>
              </a:rPr>
              <a:t>n</a:t>
            </a:r>
            <a:r>
              <a:rPr dirty="0" sz="2600">
                <a:latin typeface="Georgia"/>
                <a:cs typeface="Georgia"/>
              </a:rPr>
              <a:t>	</a:t>
            </a:r>
            <a:r>
              <a:rPr dirty="0" sz="2600" spc="-5">
                <a:latin typeface="Georgia"/>
                <a:cs typeface="Georgia"/>
              </a:rPr>
              <a:t>th</a:t>
            </a:r>
            <a:r>
              <a:rPr dirty="0" sz="2600">
                <a:latin typeface="Georgia"/>
                <a:cs typeface="Georgia"/>
              </a:rPr>
              <a:t>e</a:t>
            </a:r>
            <a:r>
              <a:rPr dirty="0" sz="2600">
                <a:latin typeface="Georgia"/>
                <a:cs typeface="Georgia"/>
              </a:rPr>
              <a:t>	</a:t>
            </a:r>
            <a:r>
              <a:rPr dirty="0" sz="2600" spc="-35">
                <a:latin typeface="Georgia"/>
                <a:cs typeface="Georgia"/>
              </a:rPr>
              <a:t>c</a:t>
            </a:r>
            <a:r>
              <a:rPr dirty="0" sz="2600" spc="-10">
                <a:latin typeface="Georgia"/>
                <a:cs typeface="Georgia"/>
              </a:rPr>
              <a:t>o</a:t>
            </a:r>
            <a:r>
              <a:rPr dirty="0" sz="2600" spc="-30">
                <a:latin typeface="Georgia"/>
                <a:cs typeface="Georgia"/>
              </a:rPr>
              <a:t>n</a:t>
            </a:r>
            <a:r>
              <a:rPr dirty="0" sz="2600" spc="-15">
                <a:latin typeface="Georgia"/>
                <a:cs typeface="Georgia"/>
              </a:rPr>
              <a:t>t</a:t>
            </a:r>
            <a:r>
              <a:rPr dirty="0" sz="2600" spc="-20">
                <a:latin typeface="Georgia"/>
                <a:cs typeface="Georgia"/>
              </a:rPr>
              <a:t>ext</a:t>
            </a:r>
            <a:r>
              <a:rPr dirty="0" sz="2600">
                <a:latin typeface="Georgia"/>
                <a:cs typeface="Georgia"/>
              </a:rPr>
              <a:t>	</a:t>
            </a:r>
            <a:r>
              <a:rPr dirty="0" sz="2600" spc="-30">
                <a:latin typeface="Georgia"/>
                <a:cs typeface="Georgia"/>
              </a:rPr>
              <a:t>o</a:t>
            </a:r>
            <a:r>
              <a:rPr dirty="0" sz="2600" spc="-15">
                <a:latin typeface="Georgia"/>
                <a:cs typeface="Georgia"/>
              </a:rPr>
              <a:t>f</a:t>
            </a:r>
            <a:r>
              <a:rPr dirty="0" sz="2600">
                <a:latin typeface="Georgia"/>
                <a:cs typeface="Georgia"/>
              </a:rPr>
              <a:t>	</a:t>
            </a:r>
            <a:r>
              <a:rPr dirty="0" sz="2600" spc="-5">
                <a:latin typeface="Georgia"/>
                <a:cs typeface="Georgia"/>
              </a:rPr>
              <a:t>th</a:t>
            </a:r>
            <a:r>
              <a:rPr dirty="0" sz="2600">
                <a:latin typeface="Georgia"/>
                <a:cs typeface="Georgia"/>
              </a:rPr>
              <a:t>e</a:t>
            </a:r>
            <a:r>
              <a:rPr dirty="0" sz="2600">
                <a:latin typeface="Georgia"/>
                <a:cs typeface="Georgia"/>
              </a:rPr>
              <a:t>	</a:t>
            </a:r>
            <a:r>
              <a:rPr dirty="0" sz="2600" spc="-60">
                <a:latin typeface="Georgia"/>
                <a:cs typeface="Georgia"/>
              </a:rPr>
              <a:t>I</a:t>
            </a:r>
            <a:r>
              <a:rPr dirty="0" sz="2600" spc="-105">
                <a:latin typeface="Georgia"/>
                <a:cs typeface="Georgia"/>
              </a:rPr>
              <a:t>n</a:t>
            </a:r>
            <a:r>
              <a:rPr dirty="0" sz="2600" spc="-25">
                <a:latin typeface="Georgia"/>
                <a:cs typeface="Georgia"/>
              </a:rPr>
              <a:t>t</a:t>
            </a:r>
            <a:r>
              <a:rPr dirty="0" sz="2600" spc="-20">
                <a:latin typeface="Georgia"/>
                <a:cs typeface="Georgia"/>
              </a:rPr>
              <a:t>ernet</a:t>
            </a:r>
            <a:r>
              <a:rPr dirty="0" sz="2600">
                <a:latin typeface="Georgia"/>
                <a:cs typeface="Georgia"/>
              </a:rPr>
              <a:t>	</a:t>
            </a:r>
            <a:r>
              <a:rPr dirty="0" sz="2600" spc="-30">
                <a:latin typeface="Georgia"/>
                <a:cs typeface="Georgia"/>
              </a:rPr>
              <a:t>o</a:t>
            </a:r>
            <a:r>
              <a:rPr dirty="0" sz="2600" spc="-15">
                <a:latin typeface="Georgia"/>
                <a:cs typeface="Georgia"/>
              </a:rPr>
              <a:t>f</a:t>
            </a:r>
            <a:r>
              <a:rPr dirty="0" sz="2600">
                <a:latin typeface="Georgia"/>
                <a:cs typeface="Georgia"/>
              </a:rPr>
              <a:t>	</a:t>
            </a:r>
            <a:r>
              <a:rPr dirty="0" sz="2600" spc="-10">
                <a:latin typeface="Georgia"/>
                <a:cs typeface="Georgia"/>
              </a:rPr>
              <a:t>th</a:t>
            </a:r>
            <a:r>
              <a:rPr dirty="0" sz="2600" spc="-20">
                <a:latin typeface="Georgia"/>
                <a:cs typeface="Georgia"/>
              </a:rPr>
              <a:t>i</a:t>
            </a:r>
            <a:r>
              <a:rPr dirty="0" sz="2600" spc="-30">
                <a:latin typeface="Georgia"/>
                <a:cs typeface="Georgia"/>
              </a:rPr>
              <a:t>ngs  </a:t>
            </a:r>
            <a:r>
              <a:rPr dirty="0" sz="2600" spc="-45">
                <a:latin typeface="Georgia"/>
                <a:cs typeface="Georgia"/>
              </a:rPr>
              <a:t>(</a:t>
            </a:r>
            <a:r>
              <a:rPr dirty="0" u="heavy" sz="2600" spc="-45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IoT</a:t>
            </a:r>
            <a:r>
              <a:rPr dirty="0" sz="2600" spc="-45">
                <a:latin typeface="Georgia"/>
                <a:cs typeface="Georgia"/>
              </a:rPr>
              <a:t>), </a:t>
            </a:r>
            <a:r>
              <a:rPr dirty="0" sz="2600" spc="-55">
                <a:latin typeface="Georgia"/>
                <a:cs typeface="Georgia"/>
              </a:rPr>
              <a:t>is </a:t>
            </a:r>
            <a:r>
              <a:rPr dirty="0" sz="2600" spc="-50">
                <a:latin typeface="Georgia"/>
                <a:cs typeface="Georgia"/>
              </a:rPr>
              <a:t>an </a:t>
            </a:r>
            <a:r>
              <a:rPr dirty="0" sz="2600" spc="-15">
                <a:latin typeface="Georgia"/>
                <a:cs typeface="Georgia"/>
              </a:rPr>
              <a:t>entity </a:t>
            </a:r>
            <a:r>
              <a:rPr dirty="0" sz="2600" spc="-35">
                <a:latin typeface="Georgia"/>
                <a:cs typeface="Georgia"/>
              </a:rPr>
              <a:t>or physical </a:t>
            </a:r>
            <a:r>
              <a:rPr dirty="0" sz="2600" spc="-10">
                <a:latin typeface="Georgia"/>
                <a:cs typeface="Georgia"/>
              </a:rPr>
              <a:t>object that </a:t>
            </a:r>
            <a:r>
              <a:rPr dirty="0" sz="2600" spc="-45">
                <a:latin typeface="Georgia"/>
                <a:cs typeface="Georgia"/>
              </a:rPr>
              <a:t>has </a:t>
            </a:r>
            <a:r>
              <a:rPr dirty="0" sz="2600" spc="-65">
                <a:latin typeface="Georgia"/>
                <a:cs typeface="Georgia"/>
              </a:rPr>
              <a:t>a</a:t>
            </a:r>
            <a:r>
              <a:rPr dirty="0" sz="2600" spc="35">
                <a:latin typeface="Georgia"/>
                <a:cs typeface="Georgia"/>
              </a:rPr>
              <a:t> </a:t>
            </a:r>
            <a:r>
              <a:rPr dirty="0" sz="2600" spc="-35">
                <a:latin typeface="Georgia"/>
                <a:cs typeface="Georgia"/>
              </a:rPr>
              <a:t>Unique</a:t>
            </a:r>
            <a:endParaRPr sz="26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93073" y="6555667"/>
            <a:ext cx="108585" cy="17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5"/>
              </a:lnSpc>
            </a:pPr>
            <a:fld id="{81D60167-4931-47E6-BA6A-407CBD079E47}" type="slidenum">
              <a:rPr dirty="0" sz="1200" spc="-30">
                <a:solidFill>
                  <a:srgbClr val="5F6680"/>
                </a:solidFill>
                <a:latin typeface="Georgia"/>
                <a:cs typeface="Georgia"/>
              </a:rPr>
              <a:t>6</a:t>
            </a:fld>
            <a:endParaRPr sz="120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87945" y="1677365"/>
            <a:ext cx="1425575" cy="42290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127760" algn="l"/>
              </a:tabLst>
            </a:pPr>
            <a:r>
              <a:rPr dirty="0" sz="2600" spc="-35">
                <a:latin typeface="Georgia"/>
                <a:cs typeface="Georgia"/>
              </a:rPr>
              <a:t>ab</a:t>
            </a:r>
            <a:r>
              <a:rPr dirty="0" sz="2600" spc="-30">
                <a:latin typeface="Georgia"/>
                <a:cs typeface="Georgia"/>
              </a:rPr>
              <a:t>i</a:t>
            </a:r>
            <a:r>
              <a:rPr dirty="0" sz="2600" spc="-5">
                <a:latin typeface="Georgia"/>
                <a:cs typeface="Georgia"/>
              </a:rPr>
              <a:t>li</a:t>
            </a:r>
            <a:r>
              <a:rPr dirty="0" sz="2600" spc="-20">
                <a:latin typeface="Georgia"/>
                <a:cs typeface="Georgia"/>
              </a:rPr>
              <a:t>t</a:t>
            </a:r>
            <a:r>
              <a:rPr dirty="0" sz="2600" spc="-25">
                <a:latin typeface="Georgia"/>
                <a:cs typeface="Georgia"/>
              </a:rPr>
              <a:t>y</a:t>
            </a:r>
            <a:r>
              <a:rPr dirty="0" sz="2600">
                <a:latin typeface="Georgia"/>
                <a:cs typeface="Georgia"/>
              </a:rPr>
              <a:t>	</a:t>
            </a:r>
            <a:r>
              <a:rPr dirty="0" sz="2600" spc="-35">
                <a:latin typeface="Georgia"/>
                <a:cs typeface="Georgia"/>
              </a:rPr>
              <a:t>to</a:t>
            </a:r>
            <a:endParaRPr sz="26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0200" y="1637994"/>
            <a:ext cx="6762115" cy="2821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7020" marR="104139">
              <a:lnSpc>
                <a:spcPct val="110100"/>
              </a:lnSpc>
              <a:spcBef>
                <a:spcPts val="100"/>
              </a:spcBef>
              <a:tabLst>
                <a:tab pos="1902460" algn="l"/>
                <a:tab pos="2475865" algn="l"/>
                <a:tab pos="4213225" algn="l"/>
                <a:tab pos="5415915" algn="l"/>
                <a:tab pos="6182360" algn="l"/>
              </a:tabLst>
            </a:pPr>
            <a:r>
              <a:rPr dirty="0" sz="2600" spc="-20">
                <a:latin typeface="Georgia"/>
                <a:cs typeface="Georgia"/>
              </a:rPr>
              <a:t>id</a:t>
            </a:r>
            <a:r>
              <a:rPr dirty="0" sz="2600" spc="-30">
                <a:latin typeface="Georgia"/>
                <a:cs typeface="Georgia"/>
              </a:rPr>
              <a:t>e</a:t>
            </a:r>
            <a:r>
              <a:rPr dirty="0" sz="2600" spc="-25">
                <a:latin typeface="Georgia"/>
                <a:cs typeface="Georgia"/>
              </a:rPr>
              <a:t>nti</a:t>
            </a:r>
            <a:r>
              <a:rPr dirty="0" sz="2600" spc="30">
                <a:latin typeface="Georgia"/>
                <a:cs typeface="Georgia"/>
              </a:rPr>
              <a:t>f</a:t>
            </a:r>
            <a:r>
              <a:rPr dirty="0" sz="2600" spc="-25">
                <a:latin typeface="Georgia"/>
                <a:cs typeface="Georgia"/>
              </a:rPr>
              <a:t>ie</a:t>
            </a:r>
            <a:r>
              <a:rPr dirty="0" sz="2600" spc="-285">
                <a:latin typeface="Georgia"/>
                <a:cs typeface="Georgia"/>
              </a:rPr>
              <a:t>r</a:t>
            </a:r>
            <a:r>
              <a:rPr dirty="0" sz="2600" spc="-35">
                <a:latin typeface="Georgia"/>
                <a:cs typeface="Georgia"/>
              </a:rPr>
              <a:t>,</a:t>
            </a:r>
            <a:r>
              <a:rPr dirty="0" sz="2600">
                <a:latin typeface="Georgia"/>
                <a:cs typeface="Georgia"/>
              </a:rPr>
              <a:t>	</a:t>
            </a:r>
            <a:r>
              <a:rPr dirty="0" sz="2600" spc="-45">
                <a:latin typeface="Georgia"/>
                <a:cs typeface="Georgia"/>
              </a:rPr>
              <a:t>a</a:t>
            </a:r>
            <a:r>
              <a:rPr dirty="0" sz="2600" spc="-45">
                <a:latin typeface="Georgia"/>
                <a:cs typeface="Georgia"/>
              </a:rPr>
              <a:t>n</a:t>
            </a:r>
            <a:r>
              <a:rPr dirty="0" sz="2600">
                <a:latin typeface="Georgia"/>
                <a:cs typeface="Georgia"/>
              </a:rPr>
              <a:t>	</a:t>
            </a:r>
            <a:r>
              <a:rPr dirty="0" sz="2600" spc="-20">
                <a:latin typeface="Georgia"/>
                <a:cs typeface="Georgia"/>
              </a:rPr>
              <a:t>em</a:t>
            </a:r>
            <a:r>
              <a:rPr dirty="0" sz="2600" spc="-10">
                <a:latin typeface="Georgia"/>
                <a:cs typeface="Georgia"/>
              </a:rPr>
              <a:t>b</a:t>
            </a:r>
            <a:r>
              <a:rPr dirty="0" sz="2600" spc="-15">
                <a:latin typeface="Georgia"/>
                <a:cs typeface="Georgia"/>
              </a:rPr>
              <a:t>edded</a:t>
            </a:r>
            <a:r>
              <a:rPr dirty="0" sz="2600">
                <a:latin typeface="Georgia"/>
                <a:cs typeface="Georgia"/>
              </a:rPr>
              <a:t>	</a:t>
            </a:r>
            <a:r>
              <a:rPr dirty="0" sz="2600" spc="-45">
                <a:latin typeface="Georgia"/>
                <a:cs typeface="Georgia"/>
              </a:rPr>
              <a:t>s</a:t>
            </a:r>
            <a:r>
              <a:rPr dirty="0" sz="2600" spc="-80">
                <a:latin typeface="Georgia"/>
                <a:cs typeface="Georgia"/>
              </a:rPr>
              <a:t>y</a:t>
            </a:r>
            <a:r>
              <a:rPr dirty="0" sz="2600" spc="-30">
                <a:latin typeface="Georgia"/>
                <a:cs typeface="Georgia"/>
              </a:rPr>
              <a:t>s</a:t>
            </a:r>
            <a:r>
              <a:rPr dirty="0" sz="2600" spc="-60">
                <a:latin typeface="Georgia"/>
                <a:cs typeface="Georgia"/>
              </a:rPr>
              <a:t>t</a:t>
            </a:r>
            <a:r>
              <a:rPr dirty="0" sz="2600" spc="-25">
                <a:latin typeface="Georgia"/>
                <a:cs typeface="Georgia"/>
              </a:rPr>
              <a:t>e</a:t>
            </a:r>
            <a:r>
              <a:rPr dirty="0" sz="2600" spc="-35">
                <a:latin typeface="Georgia"/>
                <a:cs typeface="Georgia"/>
              </a:rPr>
              <a:t>m</a:t>
            </a:r>
            <a:r>
              <a:rPr dirty="0" sz="2600">
                <a:latin typeface="Georgia"/>
                <a:cs typeface="Georgia"/>
              </a:rPr>
              <a:t>	</a:t>
            </a:r>
            <a:r>
              <a:rPr dirty="0" sz="2600" spc="-40">
                <a:latin typeface="Georgia"/>
                <a:cs typeface="Georgia"/>
              </a:rPr>
              <a:t>a</a:t>
            </a:r>
            <a:r>
              <a:rPr dirty="0" sz="2600" spc="-55">
                <a:latin typeface="Georgia"/>
                <a:cs typeface="Georgia"/>
              </a:rPr>
              <a:t>n</a:t>
            </a:r>
            <a:r>
              <a:rPr dirty="0" sz="2600" spc="-15">
                <a:latin typeface="Georgia"/>
                <a:cs typeface="Georgia"/>
              </a:rPr>
              <a:t>d</a:t>
            </a:r>
            <a:r>
              <a:rPr dirty="0" sz="2600">
                <a:latin typeface="Georgia"/>
                <a:cs typeface="Georgia"/>
              </a:rPr>
              <a:t>	</a:t>
            </a:r>
            <a:r>
              <a:rPr dirty="0" sz="2600" spc="-5">
                <a:latin typeface="Georgia"/>
                <a:cs typeface="Georgia"/>
              </a:rPr>
              <a:t>the  </a:t>
            </a:r>
            <a:r>
              <a:rPr dirty="0" sz="2600" spc="-50">
                <a:latin typeface="Georgia"/>
                <a:cs typeface="Georgia"/>
              </a:rPr>
              <a:t>transfer </a:t>
            </a:r>
            <a:r>
              <a:rPr dirty="0" sz="2600" spc="-35">
                <a:latin typeface="Georgia"/>
                <a:cs typeface="Georgia"/>
              </a:rPr>
              <a:t>data </a:t>
            </a:r>
            <a:r>
              <a:rPr dirty="0" sz="2600" spc="-55">
                <a:latin typeface="Georgia"/>
                <a:cs typeface="Georgia"/>
              </a:rPr>
              <a:t>over </a:t>
            </a:r>
            <a:r>
              <a:rPr dirty="0" sz="2600" spc="-65">
                <a:latin typeface="Georgia"/>
                <a:cs typeface="Georgia"/>
              </a:rPr>
              <a:t>a</a:t>
            </a:r>
            <a:r>
              <a:rPr dirty="0" sz="2600" spc="-300">
                <a:latin typeface="Georgia"/>
                <a:cs typeface="Georgia"/>
              </a:rPr>
              <a:t> </a:t>
            </a:r>
            <a:r>
              <a:rPr dirty="0" sz="2600" spc="-30">
                <a:latin typeface="Georgia"/>
                <a:cs typeface="Georgia"/>
              </a:rPr>
              <a:t>network.</a:t>
            </a:r>
            <a:endParaRPr sz="2600">
              <a:latin typeface="Georgia"/>
              <a:cs typeface="Georgia"/>
            </a:endParaRPr>
          </a:p>
          <a:p>
            <a:pPr marL="534035" indent="-521334">
              <a:lnSpc>
                <a:spcPct val="100000"/>
              </a:lnSpc>
              <a:spcBef>
                <a:spcPts val="790"/>
              </a:spcBef>
              <a:buClr>
                <a:srgbClr val="8BACAD"/>
              </a:buClr>
              <a:buSzPct val="94230"/>
              <a:buFont typeface="Arial"/>
              <a:buChar char="•"/>
              <a:tabLst>
                <a:tab pos="534035" algn="l"/>
                <a:tab pos="534670" algn="l"/>
              </a:tabLst>
            </a:pPr>
            <a:r>
              <a:rPr dirty="0" sz="2600" spc="-45">
                <a:latin typeface="Georgia"/>
                <a:cs typeface="Georgia"/>
              </a:rPr>
              <a:t>Heart </a:t>
            </a:r>
            <a:r>
              <a:rPr dirty="0" sz="2600" spc="-25">
                <a:latin typeface="Georgia"/>
                <a:cs typeface="Georgia"/>
              </a:rPr>
              <a:t>monitoring</a:t>
            </a:r>
            <a:r>
              <a:rPr dirty="0" sz="2600">
                <a:latin typeface="Georgia"/>
                <a:cs typeface="Georgia"/>
              </a:rPr>
              <a:t> </a:t>
            </a:r>
            <a:r>
              <a:rPr dirty="0" sz="2600" spc="-35">
                <a:latin typeface="Georgia"/>
                <a:cs typeface="Georgia"/>
              </a:rPr>
              <a:t>implants</a:t>
            </a:r>
            <a:endParaRPr sz="2600">
              <a:latin typeface="Georgia"/>
              <a:cs typeface="Georgia"/>
            </a:endParaRPr>
          </a:p>
          <a:p>
            <a:pPr marL="534035" indent="-521334">
              <a:lnSpc>
                <a:spcPct val="100000"/>
              </a:lnSpc>
              <a:spcBef>
                <a:spcPts val="625"/>
              </a:spcBef>
              <a:buClr>
                <a:srgbClr val="8BACAD"/>
              </a:buClr>
              <a:buSzPct val="94230"/>
              <a:buFont typeface="Arial"/>
              <a:buChar char="•"/>
              <a:tabLst>
                <a:tab pos="534035" algn="l"/>
                <a:tab pos="534670" algn="l"/>
              </a:tabLst>
            </a:pPr>
            <a:r>
              <a:rPr dirty="0" sz="2600" spc="-35">
                <a:latin typeface="Georgia"/>
                <a:cs typeface="Georgia"/>
              </a:rPr>
              <a:t>Biochip </a:t>
            </a:r>
            <a:r>
              <a:rPr dirty="0" sz="2600" spc="-45">
                <a:latin typeface="Georgia"/>
                <a:cs typeface="Georgia"/>
              </a:rPr>
              <a:t>transponders </a:t>
            </a:r>
            <a:r>
              <a:rPr dirty="0" sz="2600" spc="-10">
                <a:latin typeface="Georgia"/>
                <a:cs typeface="Georgia"/>
              </a:rPr>
              <a:t>on </a:t>
            </a:r>
            <a:r>
              <a:rPr dirty="0" sz="2600" spc="-55">
                <a:latin typeface="Georgia"/>
                <a:cs typeface="Georgia"/>
              </a:rPr>
              <a:t>farm</a:t>
            </a:r>
            <a:r>
              <a:rPr dirty="0" sz="2600" spc="-225">
                <a:latin typeface="Georgia"/>
                <a:cs typeface="Georgia"/>
              </a:rPr>
              <a:t> </a:t>
            </a:r>
            <a:r>
              <a:rPr dirty="0" sz="2600" spc="-45">
                <a:latin typeface="Georgia"/>
                <a:cs typeface="Georgia"/>
              </a:rPr>
              <a:t>animals</a:t>
            </a:r>
            <a:endParaRPr sz="2600">
              <a:latin typeface="Georgia"/>
              <a:cs typeface="Georgia"/>
            </a:endParaRPr>
          </a:p>
          <a:p>
            <a:pPr marL="529590" indent="-516890">
              <a:lnSpc>
                <a:spcPct val="100000"/>
              </a:lnSpc>
              <a:spcBef>
                <a:spcPts val="625"/>
              </a:spcBef>
              <a:buClr>
                <a:srgbClr val="8BACAD"/>
              </a:buClr>
              <a:buSzPct val="94230"/>
              <a:buFont typeface="Arial"/>
              <a:buChar char="•"/>
              <a:tabLst>
                <a:tab pos="528955" algn="l"/>
                <a:tab pos="530225" algn="l"/>
              </a:tabLst>
            </a:pPr>
            <a:r>
              <a:rPr dirty="0" sz="2600" spc="-25">
                <a:latin typeface="Georgia"/>
                <a:cs typeface="Georgia"/>
              </a:rPr>
              <a:t>Automobiles </a:t>
            </a:r>
            <a:r>
              <a:rPr dirty="0" sz="2600" spc="-5">
                <a:latin typeface="Georgia"/>
                <a:cs typeface="Georgia"/>
              </a:rPr>
              <a:t>with </a:t>
            </a:r>
            <a:r>
              <a:rPr dirty="0" sz="2600" spc="-20">
                <a:latin typeface="Georgia"/>
                <a:cs typeface="Georgia"/>
              </a:rPr>
              <a:t>built-in</a:t>
            </a:r>
            <a:r>
              <a:rPr dirty="0" sz="2600" spc="-215">
                <a:latin typeface="Georgia"/>
                <a:cs typeface="Georgia"/>
              </a:rPr>
              <a:t> </a:t>
            </a:r>
            <a:r>
              <a:rPr dirty="0" sz="2600" spc="-45">
                <a:latin typeface="Georgia"/>
                <a:cs typeface="Georgia"/>
              </a:rPr>
              <a:t>sensors</a:t>
            </a:r>
            <a:endParaRPr sz="2600">
              <a:latin typeface="Georgia"/>
              <a:cs typeface="Georgia"/>
            </a:endParaRPr>
          </a:p>
          <a:p>
            <a:pPr marL="534035" indent="-521334">
              <a:lnSpc>
                <a:spcPct val="100000"/>
              </a:lnSpc>
              <a:spcBef>
                <a:spcPts val="625"/>
              </a:spcBef>
              <a:buClr>
                <a:srgbClr val="8BACAD"/>
              </a:buClr>
              <a:buSzPct val="94230"/>
              <a:buFont typeface="Arial"/>
              <a:buChar char="•"/>
              <a:tabLst>
                <a:tab pos="534035" algn="l"/>
                <a:tab pos="534670" algn="l"/>
              </a:tabLst>
            </a:pPr>
            <a:r>
              <a:rPr dirty="0" sz="2600" spc="-10">
                <a:latin typeface="Georgia"/>
                <a:cs typeface="Georgia"/>
              </a:rPr>
              <a:t>DNA </a:t>
            </a:r>
            <a:r>
              <a:rPr dirty="0" sz="2600" spc="-55">
                <a:latin typeface="Georgia"/>
                <a:cs typeface="Georgia"/>
              </a:rPr>
              <a:t>analysis </a:t>
            </a:r>
            <a:r>
              <a:rPr dirty="0" sz="2600" spc="-35">
                <a:latin typeface="Georgia"/>
                <a:cs typeface="Georgia"/>
              </a:rPr>
              <a:t>devices </a:t>
            </a:r>
            <a:r>
              <a:rPr dirty="0" sz="2600" spc="-85">
                <a:latin typeface="Georgia"/>
                <a:cs typeface="Georgia"/>
              </a:rPr>
              <a:t>&amp; </a:t>
            </a:r>
            <a:r>
              <a:rPr dirty="0" sz="2600" spc="20">
                <a:latin typeface="Georgia"/>
                <a:cs typeface="Georgia"/>
              </a:rPr>
              <a:t>Other </a:t>
            </a:r>
            <a:r>
              <a:rPr dirty="0" sz="2600" spc="-45">
                <a:latin typeface="Georgia"/>
                <a:cs typeface="Georgia"/>
              </a:rPr>
              <a:t>Wearbles</a:t>
            </a:r>
            <a:r>
              <a:rPr dirty="0" sz="2600" spc="-270">
                <a:latin typeface="Georgia"/>
                <a:cs typeface="Georgia"/>
              </a:rPr>
              <a:t> </a:t>
            </a:r>
            <a:r>
              <a:rPr dirty="0" sz="2600" spc="-10">
                <a:latin typeface="Georgia"/>
                <a:cs typeface="Georgia"/>
              </a:rPr>
              <a:t>etc.</a:t>
            </a:r>
            <a:endParaRPr sz="260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4824" y="4491837"/>
            <a:ext cx="8014970" cy="13341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0000"/>
              </a:lnSpc>
              <a:spcBef>
                <a:spcPts val="100"/>
              </a:spcBef>
            </a:pPr>
            <a:r>
              <a:rPr dirty="0" sz="2600" spc="-25">
                <a:latin typeface="Georgia"/>
                <a:cs typeface="Georgia"/>
              </a:rPr>
              <a:t>These </a:t>
            </a:r>
            <a:r>
              <a:rPr dirty="0" sz="2600" spc="-35">
                <a:latin typeface="Georgia"/>
                <a:cs typeface="Georgia"/>
              </a:rPr>
              <a:t>devices </a:t>
            </a:r>
            <a:r>
              <a:rPr dirty="0" sz="2600" spc="-10">
                <a:latin typeface="Georgia"/>
                <a:cs typeface="Georgia"/>
              </a:rPr>
              <a:t>collect </a:t>
            </a:r>
            <a:r>
              <a:rPr dirty="0" sz="2600" spc="-35">
                <a:latin typeface="Georgia"/>
                <a:cs typeface="Georgia"/>
              </a:rPr>
              <a:t>useful data </a:t>
            </a:r>
            <a:r>
              <a:rPr dirty="0" sz="2600" spc="-5">
                <a:latin typeface="Georgia"/>
                <a:cs typeface="Georgia"/>
              </a:rPr>
              <a:t>with the </a:t>
            </a:r>
            <a:r>
              <a:rPr dirty="0" sz="2600" spc="-20">
                <a:latin typeface="Georgia"/>
                <a:cs typeface="Georgia"/>
              </a:rPr>
              <a:t>help </a:t>
            </a:r>
            <a:r>
              <a:rPr dirty="0" sz="2600" spc="-25">
                <a:latin typeface="Georgia"/>
                <a:cs typeface="Georgia"/>
              </a:rPr>
              <a:t>of  </a:t>
            </a:r>
            <a:r>
              <a:rPr dirty="0" sz="2600" spc="-45">
                <a:latin typeface="Georgia"/>
                <a:cs typeface="Georgia"/>
              </a:rPr>
              <a:t>various </a:t>
            </a:r>
            <a:r>
              <a:rPr dirty="0" sz="2600" spc="-30">
                <a:latin typeface="Georgia"/>
                <a:cs typeface="Georgia"/>
              </a:rPr>
              <a:t>existing </a:t>
            </a:r>
            <a:r>
              <a:rPr dirty="0" sz="2600" spc="-15">
                <a:latin typeface="Georgia"/>
                <a:cs typeface="Georgia"/>
              </a:rPr>
              <a:t>technologies </a:t>
            </a:r>
            <a:r>
              <a:rPr dirty="0" sz="2600" spc="-35">
                <a:latin typeface="Georgia"/>
                <a:cs typeface="Georgia"/>
              </a:rPr>
              <a:t>and </a:t>
            </a:r>
            <a:r>
              <a:rPr dirty="0" sz="2600" spc="-10">
                <a:latin typeface="Georgia"/>
                <a:cs typeface="Georgia"/>
              </a:rPr>
              <a:t>then </a:t>
            </a:r>
            <a:r>
              <a:rPr dirty="0" sz="2600" spc="-30">
                <a:latin typeface="Georgia"/>
                <a:cs typeface="Georgia"/>
              </a:rPr>
              <a:t>autonomously  </a:t>
            </a:r>
            <a:r>
              <a:rPr dirty="0" sz="2600" spc="20">
                <a:latin typeface="Georgia"/>
                <a:cs typeface="Georgia"/>
              </a:rPr>
              <a:t>flow </a:t>
            </a:r>
            <a:r>
              <a:rPr dirty="0" sz="2600" spc="-5">
                <a:latin typeface="Georgia"/>
                <a:cs typeface="Georgia"/>
              </a:rPr>
              <a:t>the </a:t>
            </a:r>
            <a:r>
              <a:rPr dirty="0" sz="2600" spc="-35">
                <a:latin typeface="Georgia"/>
                <a:cs typeface="Georgia"/>
              </a:rPr>
              <a:t>data </a:t>
            </a:r>
            <a:r>
              <a:rPr dirty="0" sz="2600" spc="-15">
                <a:latin typeface="Georgia"/>
                <a:cs typeface="Georgia"/>
              </a:rPr>
              <a:t>between other</a:t>
            </a:r>
            <a:r>
              <a:rPr dirty="0" sz="2600" spc="-455">
                <a:latin typeface="Georgia"/>
                <a:cs typeface="Georgia"/>
              </a:rPr>
              <a:t> </a:t>
            </a:r>
            <a:r>
              <a:rPr dirty="0" sz="2600" spc="-35">
                <a:latin typeface="Georgia"/>
                <a:cs typeface="Georgia"/>
              </a:rPr>
              <a:t>devices.</a:t>
            </a:r>
            <a:endParaRPr sz="26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3266" y="1226007"/>
            <a:ext cx="110489" cy="42290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00" spc="-35">
                <a:latin typeface="Georgia"/>
                <a:cs typeface="Georgia"/>
              </a:rPr>
              <a:t>.</a:t>
            </a:r>
            <a:endParaRPr sz="2600">
              <a:latin typeface="Georgia"/>
              <a:cs typeface="Georg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243840">
              <a:lnSpc>
                <a:spcPct val="100000"/>
              </a:lnSpc>
              <a:spcBef>
                <a:spcPts val="95"/>
              </a:spcBef>
            </a:pPr>
            <a:r>
              <a:rPr dirty="0" spc="-215"/>
              <a:t>History </a:t>
            </a:r>
            <a:r>
              <a:rPr dirty="0" spc="-165"/>
              <a:t>of</a:t>
            </a:r>
            <a:r>
              <a:rPr dirty="0" spc="-434"/>
              <a:t> </a:t>
            </a:r>
            <a:r>
              <a:rPr dirty="0" spc="-210"/>
              <a:t>IoT</a:t>
            </a:r>
          </a:p>
        </p:txBody>
      </p:sp>
      <p:sp>
        <p:nvSpPr>
          <p:cNvPr id="4" name="object 4"/>
          <p:cNvSpPr/>
          <p:nvPr/>
        </p:nvSpPr>
        <p:spPr>
          <a:xfrm>
            <a:off x="630936" y="1629155"/>
            <a:ext cx="7685532" cy="4032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593073" y="6555667"/>
            <a:ext cx="108585" cy="17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5"/>
              </a:lnSpc>
            </a:pPr>
            <a:fld id="{81D60167-4931-47E6-BA6A-407CBD079E47}" type="slidenum">
              <a:rPr dirty="0" sz="1200" spc="-30">
                <a:solidFill>
                  <a:srgbClr val="5F6680"/>
                </a:solidFill>
                <a:latin typeface="Georgia"/>
                <a:cs typeface="Georgia"/>
              </a:rPr>
              <a:t>6</a:t>
            </a:fld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828" y="0"/>
            <a:ext cx="914559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96240" y="928116"/>
            <a:ext cx="8392668" cy="5591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593073" y="6555667"/>
            <a:ext cx="108585" cy="17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5"/>
              </a:lnSpc>
            </a:pPr>
            <a:fld id="{81D60167-4931-47E6-BA6A-407CBD079E47}" type="slidenum">
              <a:rPr dirty="0" sz="1200" spc="-30">
                <a:solidFill>
                  <a:srgbClr val="5F6680"/>
                </a:solidFill>
                <a:latin typeface="Georgia"/>
                <a:cs typeface="Georgia"/>
              </a:rPr>
              <a:t>6</a:t>
            </a:fld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828" y="0"/>
            <a:ext cx="914559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16732" y="488949"/>
            <a:ext cx="345503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70"/>
              <a:t>How </a:t>
            </a:r>
            <a:r>
              <a:rPr dirty="0" spc="-215"/>
              <a:t>IoT</a:t>
            </a:r>
            <a:r>
              <a:rPr dirty="0" spc="-525"/>
              <a:t> </a:t>
            </a:r>
            <a:r>
              <a:rPr dirty="0" spc="-135"/>
              <a:t>Works?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593073" y="6555667"/>
            <a:ext cx="108585" cy="17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5"/>
              </a:lnSpc>
            </a:pPr>
            <a:fld id="{81D60167-4931-47E6-BA6A-407CBD079E47}" type="slidenum">
              <a:rPr dirty="0" sz="1200" spc="-30">
                <a:solidFill>
                  <a:srgbClr val="5F6680"/>
                </a:solidFill>
                <a:latin typeface="Georgia"/>
                <a:cs typeface="Georgia"/>
              </a:rPr>
              <a:t>6</a:t>
            </a:fld>
            <a:endParaRPr sz="120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1913" y="1056868"/>
            <a:ext cx="7806055" cy="5177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30000"/>
              </a:lnSpc>
              <a:spcBef>
                <a:spcPts val="100"/>
              </a:spcBef>
            </a:pPr>
            <a:r>
              <a:rPr dirty="0" sz="2000" spc="-10">
                <a:latin typeface="Georgia"/>
                <a:cs typeface="Georgia"/>
              </a:rPr>
              <a:t>The </a:t>
            </a:r>
            <a:r>
              <a:rPr dirty="0" sz="2000" spc="-30">
                <a:latin typeface="Georgia"/>
                <a:cs typeface="Georgia"/>
              </a:rPr>
              <a:t>Internet </a:t>
            </a:r>
            <a:r>
              <a:rPr dirty="0" sz="2000" spc="-15">
                <a:latin typeface="Georgia"/>
                <a:cs typeface="Georgia"/>
              </a:rPr>
              <a:t>of </a:t>
            </a:r>
            <a:r>
              <a:rPr dirty="0" sz="2000" spc="-25">
                <a:latin typeface="Georgia"/>
                <a:cs typeface="Georgia"/>
              </a:rPr>
              <a:t>Things </a:t>
            </a:r>
            <a:r>
              <a:rPr dirty="0" sz="2000" spc="-40">
                <a:latin typeface="Georgia"/>
                <a:cs typeface="Georgia"/>
              </a:rPr>
              <a:t>(IoT), </a:t>
            </a:r>
            <a:r>
              <a:rPr dirty="0" sz="2000" spc="-30">
                <a:latin typeface="Georgia"/>
                <a:cs typeface="Georgia"/>
              </a:rPr>
              <a:t>also </a:t>
            </a:r>
            <a:r>
              <a:rPr dirty="0" sz="2000" spc="-25">
                <a:latin typeface="Georgia"/>
                <a:cs typeface="Georgia"/>
              </a:rPr>
              <a:t>sometimes </a:t>
            </a:r>
            <a:r>
              <a:rPr dirty="0" sz="2000" spc="-40">
                <a:latin typeface="Georgia"/>
                <a:cs typeface="Georgia"/>
              </a:rPr>
              <a:t>referred </a:t>
            </a:r>
            <a:r>
              <a:rPr dirty="0" sz="2000" spc="-10">
                <a:latin typeface="Georgia"/>
                <a:cs typeface="Georgia"/>
              </a:rPr>
              <a:t>to </a:t>
            </a:r>
            <a:r>
              <a:rPr dirty="0" sz="2000" spc="-55">
                <a:latin typeface="Georgia"/>
                <a:cs typeface="Georgia"/>
              </a:rPr>
              <a:t>as </a:t>
            </a:r>
            <a:r>
              <a:rPr dirty="0" sz="2000" spc="-5">
                <a:latin typeface="Georgia"/>
                <a:cs typeface="Georgia"/>
              </a:rPr>
              <a:t>the </a:t>
            </a:r>
            <a:r>
              <a:rPr dirty="0" sz="2000" spc="-35">
                <a:latin typeface="Georgia"/>
                <a:cs typeface="Georgia"/>
              </a:rPr>
              <a:t>Internet  </a:t>
            </a:r>
            <a:r>
              <a:rPr dirty="0" sz="2000" spc="-15">
                <a:latin typeface="Georgia"/>
                <a:cs typeface="Georgia"/>
              </a:rPr>
              <a:t>of </a:t>
            </a:r>
            <a:r>
              <a:rPr dirty="0" sz="2000" spc="-40">
                <a:latin typeface="Georgia"/>
                <a:cs typeface="Georgia"/>
              </a:rPr>
              <a:t>Everything </a:t>
            </a:r>
            <a:r>
              <a:rPr dirty="0" sz="2000" spc="-60">
                <a:latin typeface="Georgia"/>
                <a:cs typeface="Georgia"/>
              </a:rPr>
              <a:t>(IoE), </a:t>
            </a:r>
            <a:r>
              <a:rPr dirty="0" sz="2000" spc="-30">
                <a:latin typeface="Georgia"/>
                <a:cs typeface="Georgia"/>
              </a:rPr>
              <a:t>consists </a:t>
            </a:r>
            <a:r>
              <a:rPr dirty="0" sz="2000" spc="-15">
                <a:latin typeface="Georgia"/>
                <a:cs typeface="Georgia"/>
              </a:rPr>
              <a:t>of </a:t>
            </a:r>
            <a:r>
              <a:rPr dirty="0" sz="2000" spc="-25">
                <a:latin typeface="Georgia"/>
                <a:cs typeface="Georgia"/>
              </a:rPr>
              <a:t>all </a:t>
            </a:r>
            <a:r>
              <a:rPr dirty="0" sz="2000" spc="-5">
                <a:latin typeface="Georgia"/>
                <a:cs typeface="Georgia"/>
              </a:rPr>
              <a:t>the </a:t>
            </a:r>
            <a:r>
              <a:rPr dirty="0" sz="2000" spc="114" b="1">
                <a:latin typeface="Times New Roman"/>
                <a:cs typeface="Times New Roman"/>
              </a:rPr>
              <a:t>web-enabled devices </a:t>
            </a:r>
            <a:r>
              <a:rPr dirty="0" sz="2000" spc="-10">
                <a:latin typeface="Georgia"/>
                <a:cs typeface="Georgia"/>
              </a:rPr>
              <a:t>that  collect, </a:t>
            </a:r>
            <a:r>
              <a:rPr dirty="0" sz="2000" spc="-25">
                <a:latin typeface="Georgia"/>
                <a:cs typeface="Georgia"/>
              </a:rPr>
              <a:t>send </a:t>
            </a:r>
            <a:r>
              <a:rPr dirty="0" sz="2000" spc="-30">
                <a:latin typeface="Georgia"/>
                <a:cs typeface="Georgia"/>
              </a:rPr>
              <a:t>and </a:t>
            </a:r>
            <a:r>
              <a:rPr dirty="0" sz="2000" spc="-10">
                <a:latin typeface="Georgia"/>
                <a:cs typeface="Georgia"/>
              </a:rPr>
              <a:t>act on </a:t>
            </a:r>
            <a:r>
              <a:rPr dirty="0" sz="2000" spc="-30">
                <a:latin typeface="Georgia"/>
                <a:cs typeface="Georgia"/>
              </a:rPr>
              <a:t>data </a:t>
            </a:r>
            <a:r>
              <a:rPr dirty="0" sz="2000" spc="-10">
                <a:latin typeface="Georgia"/>
                <a:cs typeface="Georgia"/>
              </a:rPr>
              <a:t>they </a:t>
            </a:r>
            <a:r>
              <a:rPr dirty="0" sz="2000" spc="-35">
                <a:latin typeface="Georgia"/>
                <a:cs typeface="Georgia"/>
              </a:rPr>
              <a:t>acquire </a:t>
            </a:r>
            <a:r>
              <a:rPr dirty="0" sz="2000" spc="-40">
                <a:latin typeface="Georgia"/>
                <a:cs typeface="Georgia"/>
              </a:rPr>
              <a:t>from </a:t>
            </a:r>
            <a:r>
              <a:rPr dirty="0" sz="2000" spc="-20">
                <a:latin typeface="Georgia"/>
                <a:cs typeface="Georgia"/>
              </a:rPr>
              <a:t>their </a:t>
            </a:r>
            <a:r>
              <a:rPr dirty="0" sz="2000" spc="-35">
                <a:latin typeface="Georgia"/>
                <a:cs typeface="Georgia"/>
              </a:rPr>
              <a:t>surrounding  </a:t>
            </a:r>
            <a:r>
              <a:rPr dirty="0" sz="2000" spc="-30">
                <a:latin typeface="Georgia"/>
                <a:cs typeface="Georgia"/>
              </a:rPr>
              <a:t>environments </a:t>
            </a:r>
            <a:r>
              <a:rPr dirty="0" sz="2000" spc="-25">
                <a:latin typeface="Georgia"/>
                <a:cs typeface="Georgia"/>
              </a:rPr>
              <a:t>using </a:t>
            </a:r>
            <a:r>
              <a:rPr dirty="0" sz="2000" spc="-15">
                <a:latin typeface="Georgia"/>
                <a:cs typeface="Georgia"/>
              </a:rPr>
              <a:t>embedded </a:t>
            </a:r>
            <a:r>
              <a:rPr dirty="0" sz="2000" spc="-40">
                <a:latin typeface="Georgia"/>
                <a:cs typeface="Georgia"/>
              </a:rPr>
              <a:t>sensors, processors </a:t>
            </a:r>
            <a:r>
              <a:rPr dirty="0" sz="2000" spc="-35">
                <a:latin typeface="Georgia"/>
                <a:cs typeface="Georgia"/>
              </a:rPr>
              <a:t>and  </a:t>
            </a:r>
            <a:r>
              <a:rPr dirty="0" sz="2000" spc="-15">
                <a:latin typeface="Georgia"/>
                <a:cs typeface="Georgia"/>
              </a:rPr>
              <a:t>communication </a:t>
            </a:r>
            <a:r>
              <a:rPr dirty="0" sz="2000" spc="-45">
                <a:latin typeface="Georgia"/>
                <a:cs typeface="Georgia"/>
              </a:rPr>
              <a:t>hardware. </a:t>
            </a:r>
            <a:r>
              <a:rPr dirty="0" sz="2000" spc="-20">
                <a:latin typeface="Georgia"/>
                <a:cs typeface="Georgia"/>
              </a:rPr>
              <a:t>These </a:t>
            </a:r>
            <a:r>
              <a:rPr dirty="0" sz="2000" spc="-30">
                <a:latin typeface="Georgia"/>
                <a:cs typeface="Georgia"/>
              </a:rPr>
              <a:t>devices, </a:t>
            </a:r>
            <a:r>
              <a:rPr dirty="0" sz="2000" spc="-15">
                <a:latin typeface="Georgia"/>
                <a:cs typeface="Georgia"/>
              </a:rPr>
              <a:t>often </a:t>
            </a:r>
            <a:r>
              <a:rPr dirty="0" sz="2000" spc="-20">
                <a:latin typeface="Georgia"/>
                <a:cs typeface="Georgia"/>
              </a:rPr>
              <a:t>called </a:t>
            </a:r>
            <a:r>
              <a:rPr dirty="0" sz="2000" spc="-30">
                <a:latin typeface="Georgia"/>
                <a:cs typeface="Georgia"/>
              </a:rPr>
              <a:t>"connected" or  </a:t>
            </a:r>
            <a:r>
              <a:rPr dirty="0" sz="2000" spc="-55">
                <a:latin typeface="Georgia"/>
                <a:cs typeface="Georgia"/>
              </a:rPr>
              <a:t>"smart" </a:t>
            </a:r>
            <a:r>
              <a:rPr dirty="0" sz="2000" spc="-30">
                <a:latin typeface="Georgia"/>
                <a:cs typeface="Georgia"/>
              </a:rPr>
              <a:t>devices, </a:t>
            </a:r>
            <a:r>
              <a:rPr dirty="0" sz="2000" spc="-20">
                <a:latin typeface="Georgia"/>
                <a:cs typeface="Georgia"/>
              </a:rPr>
              <a:t>can </a:t>
            </a:r>
            <a:r>
              <a:rPr dirty="0" sz="2000" spc="-25">
                <a:latin typeface="Georgia"/>
                <a:cs typeface="Georgia"/>
              </a:rPr>
              <a:t>sometimes </a:t>
            </a:r>
            <a:r>
              <a:rPr dirty="0" sz="2000" spc="-15">
                <a:latin typeface="Georgia"/>
                <a:cs typeface="Georgia"/>
              </a:rPr>
              <a:t>talk </a:t>
            </a:r>
            <a:r>
              <a:rPr dirty="0" sz="2000" spc="-10">
                <a:latin typeface="Georgia"/>
                <a:cs typeface="Georgia"/>
              </a:rPr>
              <a:t>to </a:t>
            </a:r>
            <a:r>
              <a:rPr dirty="0" sz="2000" spc="-15">
                <a:latin typeface="Georgia"/>
                <a:cs typeface="Georgia"/>
              </a:rPr>
              <a:t>other </a:t>
            </a:r>
            <a:r>
              <a:rPr dirty="0" sz="2000" spc="-25">
                <a:latin typeface="Georgia"/>
                <a:cs typeface="Georgia"/>
              </a:rPr>
              <a:t>related devices, </a:t>
            </a:r>
            <a:r>
              <a:rPr dirty="0" sz="2000" spc="-50">
                <a:latin typeface="Georgia"/>
                <a:cs typeface="Georgia"/>
              </a:rPr>
              <a:t>a </a:t>
            </a:r>
            <a:r>
              <a:rPr dirty="0" sz="2000" spc="-40">
                <a:latin typeface="Georgia"/>
                <a:cs typeface="Georgia"/>
              </a:rPr>
              <a:t>process  </a:t>
            </a:r>
            <a:r>
              <a:rPr dirty="0" sz="2000" spc="-20">
                <a:latin typeface="Georgia"/>
                <a:cs typeface="Georgia"/>
              </a:rPr>
              <a:t>called </a:t>
            </a:r>
            <a:r>
              <a:rPr dirty="0" sz="2000" spc="125" b="1">
                <a:latin typeface="Times New Roman"/>
                <a:cs typeface="Times New Roman"/>
              </a:rPr>
              <a:t>machine-to-machine </a:t>
            </a:r>
            <a:r>
              <a:rPr dirty="0" sz="2000" spc="-50">
                <a:latin typeface="Georgia"/>
                <a:cs typeface="Georgia"/>
              </a:rPr>
              <a:t>(M2M) </a:t>
            </a:r>
            <a:r>
              <a:rPr dirty="0" sz="2000" spc="-20">
                <a:latin typeface="Georgia"/>
                <a:cs typeface="Georgia"/>
              </a:rPr>
              <a:t>communication, </a:t>
            </a:r>
            <a:r>
              <a:rPr dirty="0" sz="2000" spc="-30">
                <a:latin typeface="Georgia"/>
                <a:cs typeface="Georgia"/>
              </a:rPr>
              <a:t>and </a:t>
            </a:r>
            <a:r>
              <a:rPr dirty="0" sz="2000" spc="-10">
                <a:latin typeface="Georgia"/>
                <a:cs typeface="Georgia"/>
              </a:rPr>
              <a:t>act on </a:t>
            </a:r>
            <a:r>
              <a:rPr dirty="0" sz="2000" spc="-5">
                <a:latin typeface="Georgia"/>
                <a:cs typeface="Georgia"/>
              </a:rPr>
              <a:t>the  </a:t>
            </a:r>
            <a:r>
              <a:rPr dirty="0" sz="2000" spc="-25">
                <a:latin typeface="Georgia"/>
                <a:cs typeface="Georgia"/>
              </a:rPr>
              <a:t>information </a:t>
            </a:r>
            <a:r>
              <a:rPr dirty="0" sz="2000" spc="-10">
                <a:latin typeface="Georgia"/>
                <a:cs typeface="Georgia"/>
              </a:rPr>
              <a:t>they </a:t>
            </a:r>
            <a:r>
              <a:rPr dirty="0" sz="2000" spc="-20">
                <a:latin typeface="Georgia"/>
                <a:cs typeface="Georgia"/>
              </a:rPr>
              <a:t>get </a:t>
            </a:r>
            <a:r>
              <a:rPr dirty="0" sz="2000" spc="-40">
                <a:latin typeface="Georgia"/>
                <a:cs typeface="Georgia"/>
              </a:rPr>
              <a:t>from </a:t>
            </a:r>
            <a:r>
              <a:rPr dirty="0" sz="2000" spc="-10">
                <a:latin typeface="Georgia"/>
                <a:cs typeface="Georgia"/>
              </a:rPr>
              <a:t>one </a:t>
            </a:r>
            <a:r>
              <a:rPr dirty="0" sz="2000" spc="-45">
                <a:latin typeface="Georgia"/>
                <a:cs typeface="Georgia"/>
              </a:rPr>
              <a:t>another. Humans </a:t>
            </a:r>
            <a:r>
              <a:rPr dirty="0" sz="2000" spc="-25">
                <a:latin typeface="Georgia"/>
                <a:cs typeface="Georgia"/>
              </a:rPr>
              <a:t>can interact </a:t>
            </a:r>
            <a:r>
              <a:rPr dirty="0" sz="2000" spc="-10">
                <a:latin typeface="Georgia"/>
                <a:cs typeface="Georgia"/>
              </a:rPr>
              <a:t>with </a:t>
            </a:r>
            <a:r>
              <a:rPr dirty="0" sz="2000" spc="-5">
                <a:latin typeface="Georgia"/>
                <a:cs typeface="Georgia"/>
              </a:rPr>
              <a:t>the  </a:t>
            </a:r>
            <a:r>
              <a:rPr dirty="0" sz="2000" spc="-25">
                <a:latin typeface="Georgia"/>
                <a:cs typeface="Georgia"/>
              </a:rPr>
              <a:t>gadgets </a:t>
            </a:r>
            <a:r>
              <a:rPr dirty="0" sz="2000" spc="-5">
                <a:latin typeface="Georgia"/>
                <a:cs typeface="Georgia"/>
              </a:rPr>
              <a:t>to </a:t>
            </a:r>
            <a:r>
              <a:rPr dirty="0" sz="2000" spc="-15">
                <a:latin typeface="Georgia"/>
                <a:cs typeface="Georgia"/>
              </a:rPr>
              <a:t>set </a:t>
            </a:r>
            <a:r>
              <a:rPr dirty="0" sz="2000" spc="-10">
                <a:latin typeface="Georgia"/>
                <a:cs typeface="Georgia"/>
              </a:rPr>
              <a:t>them </a:t>
            </a:r>
            <a:r>
              <a:rPr dirty="0" sz="2000" spc="-40">
                <a:latin typeface="Georgia"/>
                <a:cs typeface="Georgia"/>
              </a:rPr>
              <a:t>up, give </a:t>
            </a:r>
            <a:r>
              <a:rPr dirty="0" sz="2000" spc="-10">
                <a:latin typeface="Georgia"/>
                <a:cs typeface="Georgia"/>
              </a:rPr>
              <a:t>them </a:t>
            </a:r>
            <a:r>
              <a:rPr dirty="0" sz="2000" spc="-25">
                <a:latin typeface="Georgia"/>
                <a:cs typeface="Georgia"/>
              </a:rPr>
              <a:t>instructions </a:t>
            </a:r>
            <a:r>
              <a:rPr dirty="0" sz="2000" spc="-35">
                <a:latin typeface="Georgia"/>
                <a:cs typeface="Georgia"/>
              </a:rPr>
              <a:t>or </a:t>
            </a:r>
            <a:r>
              <a:rPr dirty="0" sz="2000" spc="-40">
                <a:latin typeface="Georgia"/>
                <a:cs typeface="Georgia"/>
              </a:rPr>
              <a:t>access </a:t>
            </a:r>
            <a:r>
              <a:rPr dirty="0" sz="2000" spc="-5">
                <a:latin typeface="Georgia"/>
                <a:cs typeface="Georgia"/>
              </a:rPr>
              <a:t>the </a:t>
            </a:r>
            <a:r>
              <a:rPr dirty="0" sz="2000" spc="-30">
                <a:latin typeface="Georgia"/>
                <a:cs typeface="Georgia"/>
              </a:rPr>
              <a:t>data, </a:t>
            </a:r>
            <a:r>
              <a:rPr dirty="0" sz="2000" spc="-10">
                <a:latin typeface="Georgia"/>
                <a:cs typeface="Georgia"/>
              </a:rPr>
              <a:t>but  </a:t>
            </a:r>
            <a:r>
              <a:rPr dirty="0" sz="2000" spc="-5">
                <a:latin typeface="Georgia"/>
                <a:cs typeface="Georgia"/>
              </a:rPr>
              <a:t>the </a:t>
            </a:r>
            <a:r>
              <a:rPr dirty="0" sz="2000" spc="-25">
                <a:latin typeface="Georgia"/>
                <a:cs typeface="Georgia"/>
              </a:rPr>
              <a:t>devices </a:t>
            </a:r>
            <a:r>
              <a:rPr dirty="0" sz="2000" spc="-5">
                <a:latin typeface="Georgia"/>
                <a:cs typeface="Georgia"/>
              </a:rPr>
              <a:t>do </a:t>
            </a:r>
            <a:r>
              <a:rPr dirty="0" sz="2000" spc="-20">
                <a:latin typeface="Georgia"/>
                <a:cs typeface="Georgia"/>
              </a:rPr>
              <a:t>most </a:t>
            </a:r>
            <a:r>
              <a:rPr dirty="0" sz="2000" spc="-15">
                <a:latin typeface="Georgia"/>
                <a:cs typeface="Georgia"/>
              </a:rPr>
              <a:t>of </a:t>
            </a:r>
            <a:r>
              <a:rPr dirty="0" sz="2000" spc="-5">
                <a:latin typeface="Georgia"/>
                <a:cs typeface="Georgia"/>
              </a:rPr>
              <a:t>the </a:t>
            </a:r>
            <a:r>
              <a:rPr dirty="0" sz="2000" spc="-35">
                <a:latin typeface="Georgia"/>
                <a:cs typeface="Georgia"/>
              </a:rPr>
              <a:t>work </a:t>
            </a:r>
            <a:r>
              <a:rPr dirty="0" sz="2000" spc="-20">
                <a:latin typeface="Georgia"/>
                <a:cs typeface="Georgia"/>
              </a:rPr>
              <a:t>on their </a:t>
            </a:r>
            <a:r>
              <a:rPr dirty="0" sz="2000" spc="-25">
                <a:latin typeface="Georgia"/>
                <a:cs typeface="Georgia"/>
              </a:rPr>
              <a:t>own </a:t>
            </a:r>
            <a:r>
              <a:rPr dirty="0" sz="2000" spc="-5">
                <a:latin typeface="Georgia"/>
                <a:cs typeface="Georgia"/>
              </a:rPr>
              <a:t>without </a:t>
            </a:r>
            <a:r>
              <a:rPr dirty="0" sz="2000" spc="-25">
                <a:latin typeface="Georgia"/>
                <a:cs typeface="Georgia"/>
              </a:rPr>
              <a:t>human  intervention. Their existence </a:t>
            </a:r>
            <a:r>
              <a:rPr dirty="0" sz="2000" spc="-35">
                <a:latin typeface="Georgia"/>
                <a:cs typeface="Georgia"/>
              </a:rPr>
              <a:t>has </a:t>
            </a:r>
            <a:r>
              <a:rPr dirty="0" sz="2000" spc="-15">
                <a:latin typeface="Georgia"/>
                <a:cs typeface="Georgia"/>
              </a:rPr>
              <a:t>been </a:t>
            </a:r>
            <a:r>
              <a:rPr dirty="0" sz="2000" spc="-25">
                <a:latin typeface="Georgia"/>
                <a:cs typeface="Georgia"/>
              </a:rPr>
              <a:t>made possible by all </a:t>
            </a:r>
            <a:r>
              <a:rPr dirty="0" sz="2000" spc="-5">
                <a:latin typeface="Georgia"/>
                <a:cs typeface="Georgia"/>
              </a:rPr>
              <a:t>the </a:t>
            </a:r>
            <a:r>
              <a:rPr dirty="0" sz="2000" spc="-25">
                <a:latin typeface="Georgia"/>
                <a:cs typeface="Georgia"/>
              </a:rPr>
              <a:t>tiny  </a:t>
            </a:r>
            <a:r>
              <a:rPr dirty="0" sz="2000" spc="-15">
                <a:latin typeface="Georgia"/>
                <a:cs typeface="Georgia"/>
              </a:rPr>
              <a:t>mobile </a:t>
            </a:r>
            <a:r>
              <a:rPr dirty="0" sz="2000" spc="-20">
                <a:latin typeface="Georgia"/>
                <a:cs typeface="Georgia"/>
              </a:rPr>
              <a:t>components </a:t>
            </a:r>
            <a:r>
              <a:rPr dirty="0" sz="2000" spc="-10">
                <a:latin typeface="Georgia"/>
                <a:cs typeface="Georgia"/>
              </a:rPr>
              <a:t>that </a:t>
            </a:r>
            <a:r>
              <a:rPr dirty="0" sz="2000" spc="-50">
                <a:latin typeface="Georgia"/>
                <a:cs typeface="Georgia"/>
              </a:rPr>
              <a:t>are </a:t>
            </a:r>
            <a:r>
              <a:rPr dirty="0" sz="2000" spc="-35">
                <a:latin typeface="Georgia"/>
                <a:cs typeface="Georgia"/>
              </a:rPr>
              <a:t>available </a:t>
            </a:r>
            <a:r>
              <a:rPr dirty="0" sz="2000" spc="-15">
                <a:latin typeface="Georgia"/>
                <a:cs typeface="Georgia"/>
              </a:rPr>
              <a:t>these </a:t>
            </a:r>
            <a:r>
              <a:rPr dirty="0" sz="2000" spc="-50">
                <a:latin typeface="Georgia"/>
                <a:cs typeface="Georgia"/>
              </a:rPr>
              <a:t>days, </a:t>
            </a:r>
            <a:r>
              <a:rPr dirty="0" sz="2000" spc="-55">
                <a:latin typeface="Georgia"/>
                <a:cs typeface="Georgia"/>
              </a:rPr>
              <a:t>as </a:t>
            </a:r>
            <a:r>
              <a:rPr dirty="0" sz="2000" spc="-25">
                <a:latin typeface="Georgia"/>
                <a:cs typeface="Georgia"/>
              </a:rPr>
              <a:t>well </a:t>
            </a:r>
            <a:r>
              <a:rPr dirty="0" sz="2000" spc="-55">
                <a:latin typeface="Georgia"/>
                <a:cs typeface="Georgia"/>
              </a:rPr>
              <a:t>as </a:t>
            </a:r>
            <a:r>
              <a:rPr dirty="0" sz="2000">
                <a:latin typeface="Georgia"/>
                <a:cs typeface="Georgia"/>
              </a:rPr>
              <a:t>the </a:t>
            </a:r>
            <a:r>
              <a:rPr dirty="0" sz="2000" spc="-50">
                <a:latin typeface="Georgia"/>
                <a:cs typeface="Georgia"/>
              </a:rPr>
              <a:t>always-  </a:t>
            </a:r>
            <a:r>
              <a:rPr dirty="0" sz="2000" spc="-15">
                <a:latin typeface="Georgia"/>
                <a:cs typeface="Georgia"/>
              </a:rPr>
              <a:t>online </a:t>
            </a:r>
            <a:r>
              <a:rPr dirty="0" sz="2000" spc="-30">
                <a:latin typeface="Georgia"/>
                <a:cs typeface="Georgia"/>
              </a:rPr>
              <a:t>nature </a:t>
            </a:r>
            <a:r>
              <a:rPr dirty="0" sz="2000" spc="-15">
                <a:latin typeface="Georgia"/>
                <a:cs typeface="Georgia"/>
              </a:rPr>
              <a:t>of </a:t>
            </a:r>
            <a:r>
              <a:rPr dirty="0" sz="2000" spc="-20">
                <a:latin typeface="Georgia"/>
                <a:cs typeface="Georgia"/>
              </a:rPr>
              <a:t>our </a:t>
            </a:r>
            <a:r>
              <a:rPr dirty="0" sz="2000" spc="-10">
                <a:latin typeface="Georgia"/>
                <a:cs typeface="Georgia"/>
              </a:rPr>
              <a:t>home </a:t>
            </a:r>
            <a:r>
              <a:rPr dirty="0" sz="2000" spc="-30">
                <a:latin typeface="Georgia"/>
                <a:cs typeface="Georgia"/>
              </a:rPr>
              <a:t>and </a:t>
            </a:r>
            <a:r>
              <a:rPr dirty="0" sz="2000" spc="-35">
                <a:latin typeface="Georgia"/>
                <a:cs typeface="Georgia"/>
              </a:rPr>
              <a:t>business</a:t>
            </a:r>
            <a:r>
              <a:rPr dirty="0" sz="2000" spc="-195">
                <a:latin typeface="Georgia"/>
                <a:cs typeface="Georgia"/>
              </a:rPr>
              <a:t> </a:t>
            </a:r>
            <a:r>
              <a:rPr dirty="0" sz="2000" spc="-30">
                <a:latin typeface="Georgia"/>
                <a:cs typeface="Georgia"/>
              </a:rPr>
              <a:t>networks.</a:t>
            </a:r>
            <a:endParaRPr sz="20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828" y="0"/>
            <a:ext cx="914559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1435608"/>
            <a:ext cx="9144000" cy="39867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593073" y="6555667"/>
            <a:ext cx="108585" cy="17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5"/>
              </a:lnSpc>
            </a:pPr>
            <a:fld id="{81D60167-4931-47E6-BA6A-407CBD079E47}" type="slidenum">
              <a:rPr dirty="0" sz="1200" spc="-30">
                <a:solidFill>
                  <a:srgbClr val="5F6680"/>
                </a:solidFill>
                <a:latin typeface="Georgia"/>
                <a:cs typeface="Georgia"/>
              </a:rPr>
              <a:t>6</a:t>
            </a:fld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828" y="0"/>
            <a:ext cx="914559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1772412"/>
            <a:ext cx="9144000" cy="42976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593073" y="6555667"/>
            <a:ext cx="108585" cy="17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5"/>
              </a:lnSpc>
            </a:pPr>
            <a:fld id="{81D60167-4931-47E6-BA6A-407CBD079E47}" type="slidenum">
              <a:rPr dirty="0" sz="1200" spc="-30">
                <a:solidFill>
                  <a:srgbClr val="5F6680"/>
                </a:solidFill>
                <a:latin typeface="Georgia"/>
                <a:cs typeface="Georgia"/>
              </a:rPr>
              <a:t>6</a:t>
            </a:fld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2018-02-05T18:17:46Z</dcterms:created>
  <dcterms:modified xsi:type="dcterms:W3CDTF">2018-02-05T18:17:46Z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2016-03-28T00:00:00Z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2018-02-05T00:00:00Z</vt:filetime>
  </property>
</Properties>
</file>